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1" r:id="rId5"/>
    <p:sldId id="272" r:id="rId6"/>
    <p:sldId id="273" r:id="rId7"/>
    <p:sldId id="274" r:id="rId8"/>
    <p:sldId id="275" r:id="rId9"/>
    <p:sldId id="276" r:id="rId10"/>
    <p:sldId id="260" r:id="rId11"/>
    <p:sldId id="271" r:id="rId12"/>
    <p:sldId id="262" r:id="rId13"/>
    <p:sldId id="263" r:id="rId14"/>
    <p:sldId id="264" r:id="rId15"/>
    <p:sldId id="265" r:id="rId16"/>
    <p:sldId id="266" r:id="rId17"/>
    <p:sldId id="267" r:id="rId18"/>
    <p:sldId id="268" r:id="rId19"/>
    <p:sldId id="269" r:id="rId20"/>
    <p:sldId id="270" r:id="rId21"/>
    <p:sldId id="277" r:id="rId22"/>
    <p:sldId id="25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934"/>
  </p:normalViewPr>
  <p:slideViewPr>
    <p:cSldViewPr snapToGrid="0">
      <p:cViewPr varScale="1">
        <p:scale>
          <a:sx n="115" d="100"/>
          <a:sy n="115" d="100"/>
        </p:scale>
        <p:origin x="47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29F70-D101-A181-79D9-587EEAFFCF1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3A7C502B-520C-EB1E-98B8-9D53E15921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4DF6124-1627-EBE1-18C9-F75088EC8395}"/>
              </a:ext>
            </a:extLst>
          </p:cNvPr>
          <p:cNvSpPr>
            <a:spLocks noGrp="1"/>
          </p:cNvSpPr>
          <p:nvPr>
            <p:ph type="dt" sz="half" idx="10"/>
          </p:nvPr>
        </p:nvSpPr>
        <p:spPr/>
        <p:txBody>
          <a:bodyPr/>
          <a:lstStyle/>
          <a:p>
            <a:fld id="{73E90F2D-E45E-9A42-B1E4-A8EF8DFC5330}" type="datetimeFigureOut">
              <a:rPr lang="en-US" smtClean="0"/>
              <a:t>8/2/23</a:t>
            </a:fld>
            <a:endParaRPr lang="en-US"/>
          </a:p>
        </p:txBody>
      </p:sp>
      <p:sp>
        <p:nvSpPr>
          <p:cNvPr id="5" name="Footer Placeholder 4">
            <a:extLst>
              <a:ext uri="{FF2B5EF4-FFF2-40B4-BE49-F238E27FC236}">
                <a16:creationId xmlns:a16="http://schemas.microsoft.com/office/drawing/2014/main" id="{F1F842F4-6E5C-4697-9F01-12782CEEA5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8161DE-E2C8-F06E-C200-23B587CCD67B}"/>
              </a:ext>
            </a:extLst>
          </p:cNvPr>
          <p:cNvSpPr>
            <a:spLocks noGrp="1"/>
          </p:cNvSpPr>
          <p:nvPr>
            <p:ph type="sldNum" sz="quarter" idx="12"/>
          </p:nvPr>
        </p:nvSpPr>
        <p:spPr/>
        <p:txBody>
          <a:bodyPr/>
          <a:lstStyle/>
          <a:p>
            <a:fld id="{39407B22-3266-4A40-BA61-5AFD241DB12C}" type="slidenum">
              <a:rPr lang="en-US" smtClean="0"/>
              <a:t>‹#›</a:t>
            </a:fld>
            <a:endParaRPr lang="en-US"/>
          </a:p>
        </p:txBody>
      </p:sp>
    </p:spTree>
    <p:extLst>
      <p:ext uri="{BB962C8B-B14F-4D97-AF65-F5344CB8AC3E}">
        <p14:creationId xmlns:p14="http://schemas.microsoft.com/office/powerpoint/2010/main" val="243733643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F4238-669D-6FB0-9FAC-41809E5B43AF}"/>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3DFD72A-91F4-06EB-FC5D-227EFCD7220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4EB5B40-82C3-EDDD-EA04-5DBFF885BB0C}"/>
              </a:ext>
            </a:extLst>
          </p:cNvPr>
          <p:cNvSpPr>
            <a:spLocks noGrp="1"/>
          </p:cNvSpPr>
          <p:nvPr>
            <p:ph type="dt" sz="half" idx="10"/>
          </p:nvPr>
        </p:nvSpPr>
        <p:spPr/>
        <p:txBody>
          <a:bodyPr/>
          <a:lstStyle/>
          <a:p>
            <a:fld id="{73E90F2D-E45E-9A42-B1E4-A8EF8DFC5330}" type="datetimeFigureOut">
              <a:rPr lang="en-US" smtClean="0"/>
              <a:t>8/2/23</a:t>
            </a:fld>
            <a:endParaRPr lang="en-US"/>
          </a:p>
        </p:txBody>
      </p:sp>
      <p:sp>
        <p:nvSpPr>
          <p:cNvPr id="5" name="Footer Placeholder 4">
            <a:extLst>
              <a:ext uri="{FF2B5EF4-FFF2-40B4-BE49-F238E27FC236}">
                <a16:creationId xmlns:a16="http://schemas.microsoft.com/office/drawing/2014/main" id="{587B0B62-8F19-7F39-BA46-8DFA55D866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471AF3-9C13-56B4-1858-C1B5591DF3A4}"/>
              </a:ext>
            </a:extLst>
          </p:cNvPr>
          <p:cNvSpPr>
            <a:spLocks noGrp="1"/>
          </p:cNvSpPr>
          <p:nvPr>
            <p:ph type="sldNum" sz="quarter" idx="12"/>
          </p:nvPr>
        </p:nvSpPr>
        <p:spPr/>
        <p:txBody>
          <a:bodyPr/>
          <a:lstStyle/>
          <a:p>
            <a:fld id="{39407B22-3266-4A40-BA61-5AFD241DB12C}" type="slidenum">
              <a:rPr lang="en-US" smtClean="0"/>
              <a:t>‹#›</a:t>
            </a:fld>
            <a:endParaRPr lang="en-US"/>
          </a:p>
        </p:txBody>
      </p:sp>
    </p:spTree>
    <p:extLst>
      <p:ext uri="{BB962C8B-B14F-4D97-AF65-F5344CB8AC3E}">
        <p14:creationId xmlns:p14="http://schemas.microsoft.com/office/powerpoint/2010/main" val="343019149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020A90-25F4-3898-F0EB-B4B94FAE15B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1072D9D-6BD7-0EC4-F189-53532341EF3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9456CC6-FDA4-9246-7113-8394A8D84A46}"/>
              </a:ext>
            </a:extLst>
          </p:cNvPr>
          <p:cNvSpPr>
            <a:spLocks noGrp="1"/>
          </p:cNvSpPr>
          <p:nvPr>
            <p:ph type="dt" sz="half" idx="10"/>
          </p:nvPr>
        </p:nvSpPr>
        <p:spPr/>
        <p:txBody>
          <a:bodyPr/>
          <a:lstStyle/>
          <a:p>
            <a:fld id="{73E90F2D-E45E-9A42-B1E4-A8EF8DFC5330}" type="datetimeFigureOut">
              <a:rPr lang="en-US" smtClean="0"/>
              <a:t>8/2/23</a:t>
            </a:fld>
            <a:endParaRPr lang="en-US"/>
          </a:p>
        </p:txBody>
      </p:sp>
      <p:sp>
        <p:nvSpPr>
          <p:cNvPr id="5" name="Footer Placeholder 4">
            <a:extLst>
              <a:ext uri="{FF2B5EF4-FFF2-40B4-BE49-F238E27FC236}">
                <a16:creationId xmlns:a16="http://schemas.microsoft.com/office/drawing/2014/main" id="{55CBE65C-1201-4D9B-7395-D84697EA47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23A828-3811-825F-F99E-0814E7B90BC7}"/>
              </a:ext>
            </a:extLst>
          </p:cNvPr>
          <p:cNvSpPr>
            <a:spLocks noGrp="1"/>
          </p:cNvSpPr>
          <p:nvPr>
            <p:ph type="sldNum" sz="quarter" idx="12"/>
          </p:nvPr>
        </p:nvSpPr>
        <p:spPr/>
        <p:txBody>
          <a:bodyPr/>
          <a:lstStyle/>
          <a:p>
            <a:fld id="{39407B22-3266-4A40-BA61-5AFD241DB12C}" type="slidenum">
              <a:rPr lang="en-US" smtClean="0"/>
              <a:t>‹#›</a:t>
            </a:fld>
            <a:endParaRPr lang="en-US"/>
          </a:p>
        </p:txBody>
      </p:sp>
    </p:spTree>
    <p:extLst>
      <p:ext uri="{BB962C8B-B14F-4D97-AF65-F5344CB8AC3E}">
        <p14:creationId xmlns:p14="http://schemas.microsoft.com/office/powerpoint/2010/main" val="206588861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01F91-3039-B0F6-7943-C3391E3095A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A5235AD-1BF6-942B-F6B5-AF4F638455D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E894102-D886-9499-9860-0A2160A947FA}"/>
              </a:ext>
            </a:extLst>
          </p:cNvPr>
          <p:cNvSpPr>
            <a:spLocks noGrp="1"/>
          </p:cNvSpPr>
          <p:nvPr>
            <p:ph type="dt" sz="half" idx="10"/>
          </p:nvPr>
        </p:nvSpPr>
        <p:spPr/>
        <p:txBody>
          <a:bodyPr/>
          <a:lstStyle/>
          <a:p>
            <a:fld id="{73E90F2D-E45E-9A42-B1E4-A8EF8DFC5330}" type="datetimeFigureOut">
              <a:rPr lang="en-US" smtClean="0"/>
              <a:t>8/2/23</a:t>
            </a:fld>
            <a:endParaRPr lang="en-US"/>
          </a:p>
        </p:txBody>
      </p:sp>
      <p:sp>
        <p:nvSpPr>
          <p:cNvPr id="5" name="Footer Placeholder 4">
            <a:extLst>
              <a:ext uri="{FF2B5EF4-FFF2-40B4-BE49-F238E27FC236}">
                <a16:creationId xmlns:a16="http://schemas.microsoft.com/office/drawing/2014/main" id="{D821F2D1-FB33-1F3D-1653-63112726A4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593D-60D0-C484-769A-8883ED86C913}"/>
              </a:ext>
            </a:extLst>
          </p:cNvPr>
          <p:cNvSpPr>
            <a:spLocks noGrp="1"/>
          </p:cNvSpPr>
          <p:nvPr>
            <p:ph type="sldNum" sz="quarter" idx="12"/>
          </p:nvPr>
        </p:nvSpPr>
        <p:spPr/>
        <p:txBody>
          <a:bodyPr/>
          <a:lstStyle/>
          <a:p>
            <a:fld id="{39407B22-3266-4A40-BA61-5AFD241DB12C}" type="slidenum">
              <a:rPr lang="en-US" smtClean="0"/>
              <a:t>‹#›</a:t>
            </a:fld>
            <a:endParaRPr lang="en-US"/>
          </a:p>
        </p:txBody>
      </p:sp>
    </p:spTree>
    <p:extLst>
      <p:ext uri="{BB962C8B-B14F-4D97-AF65-F5344CB8AC3E}">
        <p14:creationId xmlns:p14="http://schemas.microsoft.com/office/powerpoint/2010/main" val="202966377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F0C4B-62EC-7AB0-0467-B8C7C760490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1FEB212-89D0-A719-5F3C-CEF4CA14F6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F2F1F48-5C74-F003-0285-4CF66D2BD3B4}"/>
              </a:ext>
            </a:extLst>
          </p:cNvPr>
          <p:cNvSpPr>
            <a:spLocks noGrp="1"/>
          </p:cNvSpPr>
          <p:nvPr>
            <p:ph type="dt" sz="half" idx="10"/>
          </p:nvPr>
        </p:nvSpPr>
        <p:spPr/>
        <p:txBody>
          <a:bodyPr/>
          <a:lstStyle/>
          <a:p>
            <a:fld id="{73E90F2D-E45E-9A42-B1E4-A8EF8DFC5330}" type="datetimeFigureOut">
              <a:rPr lang="en-US" smtClean="0"/>
              <a:t>8/2/23</a:t>
            </a:fld>
            <a:endParaRPr lang="en-US"/>
          </a:p>
        </p:txBody>
      </p:sp>
      <p:sp>
        <p:nvSpPr>
          <p:cNvPr id="5" name="Footer Placeholder 4">
            <a:extLst>
              <a:ext uri="{FF2B5EF4-FFF2-40B4-BE49-F238E27FC236}">
                <a16:creationId xmlns:a16="http://schemas.microsoft.com/office/drawing/2014/main" id="{E4B08508-F7EB-A22E-6705-6F4057E970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0D77DA-9BEF-ACF8-5D30-B5A9DBA295B4}"/>
              </a:ext>
            </a:extLst>
          </p:cNvPr>
          <p:cNvSpPr>
            <a:spLocks noGrp="1"/>
          </p:cNvSpPr>
          <p:nvPr>
            <p:ph type="sldNum" sz="quarter" idx="12"/>
          </p:nvPr>
        </p:nvSpPr>
        <p:spPr/>
        <p:txBody>
          <a:bodyPr/>
          <a:lstStyle/>
          <a:p>
            <a:fld id="{39407B22-3266-4A40-BA61-5AFD241DB12C}" type="slidenum">
              <a:rPr lang="en-US" smtClean="0"/>
              <a:t>‹#›</a:t>
            </a:fld>
            <a:endParaRPr lang="en-US"/>
          </a:p>
        </p:txBody>
      </p:sp>
    </p:spTree>
    <p:extLst>
      <p:ext uri="{BB962C8B-B14F-4D97-AF65-F5344CB8AC3E}">
        <p14:creationId xmlns:p14="http://schemas.microsoft.com/office/powerpoint/2010/main" val="97809334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6BAA2-88E6-D481-BC28-D0A38F43695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0A0C611-ABBB-338F-FA56-AF6C7DF7D18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68D6E890-00C9-9FE6-E49D-747CEC39B30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5A2D599-7F5C-485C-1F2E-73BEDC6E4FEE}"/>
              </a:ext>
            </a:extLst>
          </p:cNvPr>
          <p:cNvSpPr>
            <a:spLocks noGrp="1"/>
          </p:cNvSpPr>
          <p:nvPr>
            <p:ph type="dt" sz="half" idx="10"/>
          </p:nvPr>
        </p:nvSpPr>
        <p:spPr/>
        <p:txBody>
          <a:bodyPr/>
          <a:lstStyle/>
          <a:p>
            <a:fld id="{73E90F2D-E45E-9A42-B1E4-A8EF8DFC5330}" type="datetimeFigureOut">
              <a:rPr lang="en-US" smtClean="0"/>
              <a:t>8/2/23</a:t>
            </a:fld>
            <a:endParaRPr lang="en-US"/>
          </a:p>
        </p:txBody>
      </p:sp>
      <p:sp>
        <p:nvSpPr>
          <p:cNvPr id="6" name="Footer Placeholder 5">
            <a:extLst>
              <a:ext uri="{FF2B5EF4-FFF2-40B4-BE49-F238E27FC236}">
                <a16:creationId xmlns:a16="http://schemas.microsoft.com/office/drawing/2014/main" id="{29BE3D15-351E-D6C4-3104-51A18FC2A4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29AB1A-8CF8-3F20-1F2D-61501F36D8A8}"/>
              </a:ext>
            </a:extLst>
          </p:cNvPr>
          <p:cNvSpPr>
            <a:spLocks noGrp="1"/>
          </p:cNvSpPr>
          <p:nvPr>
            <p:ph type="sldNum" sz="quarter" idx="12"/>
          </p:nvPr>
        </p:nvSpPr>
        <p:spPr/>
        <p:txBody>
          <a:bodyPr/>
          <a:lstStyle/>
          <a:p>
            <a:fld id="{39407B22-3266-4A40-BA61-5AFD241DB12C}" type="slidenum">
              <a:rPr lang="en-US" smtClean="0"/>
              <a:t>‹#›</a:t>
            </a:fld>
            <a:endParaRPr lang="en-US"/>
          </a:p>
        </p:txBody>
      </p:sp>
    </p:spTree>
    <p:extLst>
      <p:ext uri="{BB962C8B-B14F-4D97-AF65-F5344CB8AC3E}">
        <p14:creationId xmlns:p14="http://schemas.microsoft.com/office/powerpoint/2010/main" val="124868492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24CFC-8E7E-07BB-7927-BFFD37BC3E2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8C02246-B493-07F0-1216-DF00CE3904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5F4AF49-0D84-A50F-DDF7-BD8DCE2E02B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45D62EB5-4D08-8340-5569-9DBA4B1A29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DD83E1F-4B34-7F4A-516E-E5B79F97CE2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9CCD8F6-6918-B5B9-8138-65B00FC82833}"/>
              </a:ext>
            </a:extLst>
          </p:cNvPr>
          <p:cNvSpPr>
            <a:spLocks noGrp="1"/>
          </p:cNvSpPr>
          <p:nvPr>
            <p:ph type="dt" sz="half" idx="10"/>
          </p:nvPr>
        </p:nvSpPr>
        <p:spPr/>
        <p:txBody>
          <a:bodyPr/>
          <a:lstStyle/>
          <a:p>
            <a:fld id="{73E90F2D-E45E-9A42-B1E4-A8EF8DFC5330}" type="datetimeFigureOut">
              <a:rPr lang="en-US" smtClean="0"/>
              <a:t>8/2/23</a:t>
            </a:fld>
            <a:endParaRPr lang="en-US"/>
          </a:p>
        </p:txBody>
      </p:sp>
      <p:sp>
        <p:nvSpPr>
          <p:cNvPr id="8" name="Footer Placeholder 7">
            <a:extLst>
              <a:ext uri="{FF2B5EF4-FFF2-40B4-BE49-F238E27FC236}">
                <a16:creationId xmlns:a16="http://schemas.microsoft.com/office/drawing/2014/main" id="{25E46EEA-8E62-A6CE-7301-FDC4BFE418E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23E620D-FD32-2A3E-361F-CAAFD4303C97}"/>
              </a:ext>
            </a:extLst>
          </p:cNvPr>
          <p:cNvSpPr>
            <a:spLocks noGrp="1"/>
          </p:cNvSpPr>
          <p:nvPr>
            <p:ph type="sldNum" sz="quarter" idx="12"/>
          </p:nvPr>
        </p:nvSpPr>
        <p:spPr/>
        <p:txBody>
          <a:bodyPr/>
          <a:lstStyle/>
          <a:p>
            <a:fld id="{39407B22-3266-4A40-BA61-5AFD241DB12C}" type="slidenum">
              <a:rPr lang="en-US" smtClean="0"/>
              <a:t>‹#›</a:t>
            </a:fld>
            <a:endParaRPr lang="en-US"/>
          </a:p>
        </p:txBody>
      </p:sp>
    </p:spTree>
    <p:extLst>
      <p:ext uri="{BB962C8B-B14F-4D97-AF65-F5344CB8AC3E}">
        <p14:creationId xmlns:p14="http://schemas.microsoft.com/office/powerpoint/2010/main" val="238976641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47962-EE78-554C-1B01-06F8DA529D9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A4EDC857-1690-86C5-7296-E35C92740311}"/>
              </a:ext>
            </a:extLst>
          </p:cNvPr>
          <p:cNvSpPr>
            <a:spLocks noGrp="1"/>
          </p:cNvSpPr>
          <p:nvPr>
            <p:ph type="dt" sz="half" idx="10"/>
          </p:nvPr>
        </p:nvSpPr>
        <p:spPr/>
        <p:txBody>
          <a:bodyPr/>
          <a:lstStyle/>
          <a:p>
            <a:fld id="{73E90F2D-E45E-9A42-B1E4-A8EF8DFC5330}" type="datetimeFigureOut">
              <a:rPr lang="en-US" smtClean="0"/>
              <a:t>8/2/23</a:t>
            </a:fld>
            <a:endParaRPr lang="en-US"/>
          </a:p>
        </p:txBody>
      </p:sp>
      <p:sp>
        <p:nvSpPr>
          <p:cNvPr id="4" name="Footer Placeholder 3">
            <a:extLst>
              <a:ext uri="{FF2B5EF4-FFF2-40B4-BE49-F238E27FC236}">
                <a16:creationId xmlns:a16="http://schemas.microsoft.com/office/drawing/2014/main" id="{7A0F39D8-A3D5-13B6-8A0E-4ABFFDC3CE4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25C727-D9DD-3976-FEB2-32742C328D8D}"/>
              </a:ext>
            </a:extLst>
          </p:cNvPr>
          <p:cNvSpPr>
            <a:spLocks noGrp="1"/>
          </p:cNvSpPr>
          <p:nvPr>
            <p:ph type="sldNum" sz="quarter" idx="12"/>
          </p:nvPr>
        </p:nvSpPr>
        <p:spPr/>
        <p:txBody>
          <a:bodyPr/>
          <a:lstStyle/>
          <a:p>
            <a:fld id="{39407B22-3266-4A40-BA61-5AFD241DB12C}" type="slidenum">
              <a:rPr lang="en-US" smtClean="0"/>
              <a:t>‹#›</a:t>
            </a:fld>
            <a:endParaRPr lang="en-US"/>
          </a:p>
        </p:txBody>
      </p:sp>
    </p:spTree>
    <p:extLst>
      <p:ext uri="{BB962C8B-B14F-4D97-AF65-F5344CB8AC3E}">
        <p14:creationId xmlns:p14="http://schemas.microsoft.com/office/powerpoint/2010/main" val="270792469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803989-0DF3-CBEE-0111-09266FE03499}"/>
              </a:ext>
            </a:extLst>
          </p:cNvPr>
          <p:cNvSpPr>
            <a:spLocks noGrp="1"/>
          </p:cNvSpPr>
          <p:nvPr>
            <p:ph type="dt" sz="half" idx="10"/>
          </p:nvPr>
        </p:nvSpPr>
        <p:spPr/>
        <p:txBody>
          <a:bodyPr/>
          <a:lstStyle/>
          <a:p>
            <a:fld id="{73E90F2D-E45E-9A42-B1E4-A8EF8DFC5330}" type="datetimeFigureOut">
              <a:rPr lang="en-US" smtClean="0"/>
              <a:t>8/2/23</a:t>
            </a:fld>
            <a:endParaRPr lang="en-US"/>
          </a:p>
        </p:txBody>
      </p:sp>
      <p:sp>
        <p:nvSpPr>
          <p:cNvPr id="3" name="Footer Placeholder 2">
            <a:extLst>
              <a:ext uri="{FF2B5EF4-FFF2-40B4-BE49-F238E27FC236}">
                <a16:creationId xmlns:a16="http://schemas.microsoft.com/office/drawing/2014/main" id="{F3E95028-0B38-1311-1DE0-0A4EE5556AE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68FE356-81CE-246F-E7F0-EEE660D35C29}"/>
              </a:ext>
            </a:extLst>
          </p:cNvPr>
          <p:cNvSpPr>
            <a:spLocks noGrp="1"/>
          </p:cNvSpPr>
          <p:nvPr>
            <p:ph type="sldNum" sz="quarter" idx="12"/>
          </p:nvPr>
        </p:nvSpPr>
        <p:spPr/>
        <p:txBody>
          <a:bodyPr/>
          <a:lstStyle/>
          <a:p>
            <a:fld id="{39407B22-3266-4A40-BA61-5AFD241DB12C}" type="slidenum">
              <a:rPr lang="en-US" smtClean="0"/>
              <a:t>‹#›</a:t>
            </a:fld>
            <a:endParaRPr lang="en-US"/>
          </a:p>
        </p:txBody>
      </p:sp>
    </p:spTree>
    <p:extLst>
      <p:ext uri="{BB962C8B-B14F-4D97-AF65-F5344CB8AC3E}">
        <p14:creationId xmlns:p14="http://schemas.microsoft.com/office/powerpoint/2010/main" val="368471924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5E15D-E550-CE07-D5BB-58599372CA5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2568AEB-1FED-5497-8D66-EC422F0A9A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9EB1E52-674A-5C59-80A0-8706A64162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FBA62F2-E7E8-88C8-BE34-97F5F290DB15}"/>
              </a:ext>
            </a:extLst>
          </p:cNvPr>
          <p:cNvSpPr>
            <a:spLocks noGrp="1"/>
          </p:cNvSpPr>
          <p:nvPr>
            <p:ph type="dt" sz="half" idx="10"/>
          </p:nvPr>
        </p:nvSpPr>
        <p:spPr/>
        <p:txBody>
          <a:bodyPr/>
          <a:lstStyle/>
          <a:p>
            <a:fld id="{73E90F2D-E45E-9A42-B1E4-A8EF8DFC5330}" type="datetimeFigureOut">
              <a:rPr lang="en-US" smtClean="0"/>
              <a:t>8/2/23</a:t>
            </a:fld>
            <a:endParaRPr lang="en-US"/>
          </a:p>
        </p:txBody>
      </p:sp>
      <p:sp>
        <p:nvSpPr>
          <p:cNvPr id="6" name="Footer Placeholder 5">
            <a:extLst>
              <a:ext uri="{FF2B5EF4-FFF2-40B4-BE49-F238E27FC236}">
                <a16:creationId xmlns:a16="http://schemas.microsoft.com/office/drawing/2014/main" id="{FD5966C8-17D3-95C2-B589-1FE87E0DCB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6C89A1-9714-07DD-FF8F-A41D8A9F2102}"/>
              </a:ext>
            </a:extLst>
          </p:cNvPr>
          <p:cNvSpPr>
            <a:spLocks noGrp="1"/>
          </p:cNvSpPr>
          <p:nvPr>
            <p:ph type="sldNum" sz="quarter" idx="12"/>
          </p:nvPr>
        </p:nvSpPr>
        <p:spPr/>
        <p:txBody>
          <a:bodyPr/>
          <a:lstStyle/>
          <a:p>
            <a:fld id="{39407B22-3266-4A40-BA61-5AFD241DB12C}" type="slidenum">
              <a:rPr lang="en-US" smtClean="0"/>
              <a:t>‹#›</a:t>
            </a:fld>
            <a:endParaRPr lang="en-US"/>
          </a:p>
        </p:txBody>
      </p:sp>
    </p:spTree>
    <p:extLst>
      <p:ext uri="{BB962C8B-B14F-4D97-AF65-F5344CB8AC3E}">
        <p14:creationId xmlns:p14="http://schemas.microsoft.com/office/powerpoint/2010/main" val="159366284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FB658-E372-366B-078D-810C508BCB7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E348551-DF79-9272-C8BF-BF52D099C0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6E2C08F-7FF7-533E-9157-84B583A28E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1E40481-8466-49B8-7BE5-0F90AB6BB9DC}"/>
              </a:ext>
            </a:extLst>
          </p:cNvPr>
          <p:cNvSpPr>
            <a:spLocks noGrp="1"/>
          </p:cNvSpPr>
          <p:nvPr>
            <p:ph type="dt" sz="half" idx="10"/>
          </p:nvPr>
        </p:nvSpPr>
        <p:spPr/>
        <p:txBody>
          <a:bodyPr/>
          <a:lstStyle/>
          <a:p>
            <a:fld id="{73E90F2D-E45E-9A42-B1E4-A8EF8DFC5330}" type="datetimeFigureOut">
              <a:rPr lang="en-US" smtClean="0"/>
              <a:t>8/2/23</a:t>
            </a:fld>
            <a:endParaRPr lang="en-US"/>
          </a:p>
        </p:txBody>
      </p:sp>
      <p:sp>
        <p:nvSpPr>
          <p:cNvPr id="6" name="Footer Placeholder 5">
            <a:extLst>
              <a:ext uri="{FF2B5EF4-FFF2-40B4-BE49-F238E27FC236}">
                <a16:creationId xmlns:a16="http://schemas.microsoft.com/office/drawing/2014/main" id="{029EC9A2-22EA-0288-7E43-AE23852E36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E7D1B2-6741-04AF-6E5E-B9EB66A1AD50}"/>
              </a:ext>
            </a:extLst>
          </p:cNvPr>
          <p:cNvSpPr>
            <a:spLocks noGrp="1"/>
          </p:cNvSpPr>
          <p:nvPr>
            <p:ph type="sldNum" sz="quarter" idx="12"/>
          </p:nvPr>
        </p:nvSpPr>
        <p:spPr/>
        <p:txBody>
          <a:bodyPr/>
          <a:lstStyle/>
          <a:p>
            <a:fld id="{39407B22-3266-4A40-BA61-5AFD241DB12C}" type="slidenum">
              <a:rPr lang="en-US" smtClean="0"/>
              <a:t>‹#›</a:t>
            </a:fld>
            <a:endParaRPr lang="en-US"/>
          </a:p>
        </p:txBody>
      </p:sp>
    </p:spTree>
    <p:extLst>
      <p:ext uri="{BB962C8B-B14F-4D97-AF65-F5344CB8AC3E}">
        <p14:creationId xmlns:p14="http://schemas.microsoft.com/office/powerpoint/2010/main" val="337201161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F90033-7740-CC96-0705-4012C76BB8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4FF1A79-650A-6744-9694-4446817FD7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8B8DB2E-83A8-775A-4B37-502346E31A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E90F2D-E45E-9A42-B1E4-A8EF8DFC5330}" type="datetimeFigureOut">
              <a:rPr lang="en-US" smtClean="0"/>
              <a:t>8/2/23</a:t>
            </a:fld>
            <a:endParaRPr lang="en-US"/>
          </a:p>
        </p:txBody>
      </p:sp>
      <p:sp>
        <p:nvSpPr>
          <p:cNvPr id="5" name="Footer Placeholder 4">
            <a:extLst>
              <a:ext uri="{FF2B5EF4-FFF2-40B4-BE49-F238E27FC236}">
                <a16:creationId xmlns:a16="http://schemas.microsoft.com/office/drawing/2014/main" id="{BC33DD62-0195-1C2E-1ADA-35027D098F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52E0BD3-C005-4BDD-EDB1-5A4385F746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407B22-3266-4A40-BA61-5AFD241DB12C}" type="slidenum">
              <a:rPr lang="en-US" smtClean="0"/>
              <a:t>‹#›</a:t>
            </a:fld>
            <a:endParaRPr lang="en-US"/>
          </a:p>
        </p:txBody>
      </p:sp>
    </p:spTree>
    <p:extLst>
      <p:ext uri="{BB962C8B-B14F-4D97-AF65-F5344CB8AC3E}">
        <p14:creationId xmlns:p14="http://schemas.microsoft.com/office/powerpoint/2010/main" val="32417364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95000">
              <a:schemeClr val="accent1">
                <a:lumMod val="50000"/>
              </a:schemeClr>
            </a:gs>
            <a:gs pos="90000">
              <a:schemeClr val="accent1">
                <a:lumMod val="75000"/>
              </a:schemeClr>
            </a:gs>
            <a:gs pos="100000">
              <a:schemeClr val="accent1">
                <a:lumMod val="50000"/>
              </a:schemeClr>
            </a:gs>
          </a:gsLst>
          <a:lin ang="5400000" scaled="1"/>
        </a:gra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48D9584-D2FD-48CE-9E17-4E250B743B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car on the ground near a bridge&#10;&#10;Description automatically generated">
            <a:extLst>
              <a:ext uri="{FF2B5EF4-FFF2-40B4-BE49-F238E27FC236}">
                <a16:creationId xmlns:a16="http://schemas.microsoft.com/office/drawing/2014/main" id="{0CAFC60A-F626-C4E1-D13A-C9403422EF06}"/>
              </a:ext>
            </a:extLst>
          </p:cNvPr>
          <p:cNvPicPr>
            <a:picLocks noChangeAspect="1"/>
          </p:cNvPicPr>
          <p:nvPr/>
        </p:nvPicPr>
        <p:blipFill rotWithShape="1">
          <a:blip r:embed="rId2"/>
          <a:srcRect r="-2" b="8913"/>
          <a:stretch/>
        </p:blipFill>
        <p:spPr>
          <a:xfrm>
            <a:off x="357721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11" name="Picture 10" descr="A group of houses in a forest&#10;&#10;Description automatically generated">
            <a:extLst>
              <a:ext uri="{FF2B5EF4-FFF2-40B4-BE49-F238E27FC236}">
                <a16:creationId xmlns:a16="http://schemas.microsoft.com/office/drawing/2014/main" id="{9D103DCD-5E7A-1E2E-3F43-C971FF1AE2B5}"/>
              </a:ext>
            </a:extLst>
          </p:cNvPr>
          <p:cNvPicPr>
            <a:picLocks noChangeAspect="1"/>
          </p:cNvPicPr>
          <p:nvPr/>
        </p:nvPicPr>
        <p:blipFill rotWithShape="1">
          <a:blip r:embed="rId3"/>
          <a:srcRect l="4865" r="18061" b="-1"/>
          <a:stretch/>
        </p:blipFill>
        <p:spPr>
          <a:xfrm>
            <a:off x="7822523" y="3456433"/>
            <a:ext cx="4369477" cy="3401568"/>
          </a:xfrm>
          <a:custGeom>
            <a:avLst/>
            <a:gdLst/>
            <a:ahLst/>
            <a:cxnLst/>
            <a:rect l="l" t="t" r="r" b="b"/>
            <a:pathLst>
              <a:path w="4369477" h="3401568">
                <a:moveTo>
                  <a:pt x="781270" y="0"/>
                </a:moveTo>
                <a:lnTo>
                  <a:pt x="4369477" y="0"/>
                </a:lnTo>
                <a:lnTo>
                  <a:pt x="4369477" y="3401568"/>
                </a:lnTo>
                <a:lnTo>
                  <a:pt x="0" y="3401568"/>
                </a:lnTo>
                <a:lnTo>
                  <a:pt x="1963" y="3397912"/>
                </a:lnTo>
                <a:cubicBezTo>
                  <a:pt x="454182" y="2512619"/>
                  <a:pt x="736170" y="1430108"/>
                  <a:pt x="776876" y="254399"/>
                </a:cubicBezTo>
                <a:close/>
              </a:path>
            </a:pathLst>
          </a:custGeom>
        </p:spPr>
      </p:pic>
      <p:pic>
        <p:nvPicPr>
          <p:cNvPr id="9" name="Picture 8" descr="Men pushing a blue tub full of clothes&#10;&#10;Description automatically generated">
            <a:extLst>
              <a:ext uri="{FF2B5EF4-FFF2-40B4-BE49-F238E27FC236}">
                <a16:creationId xmlns:a16="http://schemas.microsoft.com/office/drawing/2014/main" id="{947A815F-2575-C432-B3A1-0B220C25FFC9}"/>
              </a:ext>
            </a:extLst>
          </p:cNvPr>
          <p:cNvPicPr>
            <a:picLocks noChangeAspect="1"/>
          </p:cNvPicPr>
          <p:nvPr/>
        </p:nvPicPr>
        <p:blipFill rotWithShape="1">
          <a:blip r:embed="rId4"/>
          <a:srcRect l="8297" r="10252" b="-1"/>
          <a:stretch/>
        </p:blipFill>
        <p:spPr>
          <a:xfrm>
            <a:off x="3630260"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20" name="Freeform: Shape 19">
            <a:extLst>
              <a:ext uri="{FF2B5EF4-FFF2-40B4-BE49-F238E27FC236}">
                <a16:creationId xmlns:a16="http://schemas.microsoft.com/office/drawing/2014/main" id="{CA17DEF4-6C5D-41C6-8D93-5C7CFD7ADA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97136" cy="6858000"/>
          </a:xfrm>
          <a:custGeom>
            <a:avLst/>
            <a:gdLst>
              <a:gd name="connsiteX0" fmla="*/ 0 w 4397136"/>
              <a:gd name="connsiteY0" fmla="*/ 0 h 6858000"/>
              <a:gd name="connsiteX1" fmla="*/ 3599069 w 4397136"/>
              <a:gd name="connsiteY1" fmla="*/ 0 h 6858000"/>
              <a:gd name="connsiteX2" fmla="*/ 3634072 w 4397136"/>
              <a:gd name="connsiteY2" fmla="*/ 58977 h 6858000"/>
              <a:gd name="connsiteX3" fmla="*/ 4397136 w 4397136"/>
              <a:gd name="connsiteY3" fmla="*/ 3474189 h 6858000"/>
              <a:gd name="connsiteX4" fmla="*/ 3802221 w 4397136"/>
              <a:gd name="connsiteY4" fmla="*/ 6546415 h 6858000"/>
              <a:gd name="connsiteX5" fmla="*/ 3649466 w 4397136"/>
              <a:gd name="connsiteY5" fmla="*/ 6858000 h 6858000"/>
              <a:gd name="connsiteX6" fmla="*/ 0 w 439713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7136" h="6858000">
                <a:moveTo>
                  <a:pt x="0" y="0"/>
                </a:moveTo>
                <a:lnTo>
                  <a:pt x="3599069" y="0"/>
                </a:lnTo>
                <a:lnTo>
                  <a:pt x="3634072" y="58977"/>
                </a:lnTo>
                <a:cubicBezTo>
                  <a:pt x="4105532" y="933006"/>
                  <a:pt x="4397136" y="2140466"/>
                  <a:pt x="4397136" y="3474189"/>
                </a:cubicBezTo>
                <a:cubicBezTo>
                  <a:pt x="4397136" y="4641197"/>
                  <a:pt x="4173877" y="5711534"/>
                  <a:pt x="3802221" y="6546415"/>
                </a:cubicBezTo>
                <a:lnTo>
                  <a:pt x="3649466"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21">
            <a:extLst>
              <a:ext uri="{FF2B5EF4-FFF2-40B4-BE49-F238E27FC236}">
                <a16:creationId xmlns:a16="http://schemas.microsoft.com/office/drawing/2014/main" id="{22BBC5A3-5C8C-4FB9-AEFF-8778D2C98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86504" cy="6858000"/>
          </a:xfrm>
          <a:custGeom>
            <a:avLst/>
            <a:gdLst>
              <a:gd name="connsiteX0" fmla="*/ 0 w 4386504"/>
              <a:gd name="connsiteY0" fmla="*/ 0 h 6858000"/>
              <a:gd name="connsiteX1" fmla="*/ 3588437 w 4386504"/>
              <a:gd name="connsiteY1" fmla="*/ 0 h 6858000"/>
              <a:gd name="connsiteX2" fmla="*/ 3623440 w 4386504"/>
              <a:gd name="connsiteY2" fmla="*/ 58977 h 6858000"/>
              <a:gd name="connsiteX3" fmla="*/ 4386504 w 4386504"/>
              <a:gd name="connsiteY3" fmla="*/ 3474189 h 6858000"/>
              <a:gd name="connsiteX4" fmla="*/ 3791589 w 4386504"/>
              <a:gd name="connsiteY4" fmla="*/ 6546415 h 6858000"/>
              <a:gd name="connsiteX5" fmla="*/ 3638834 w 4386504"/>
              <a:gd name="connsiteY5" fmla="*/ 6858000 h 6858000"/>
              <a:gd name="connsiteX6" fmla="*/ 0 w 438650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6504" h="6858000">
                <a:moveTo>
                  <a:pt x="0" y="0"/>
                </a:moveTo>
                <a:lnTo>
                  <a:pt x="3588437" y="0"/>
                </a:lnTo>
                <a:lnTo>
                  <a:pt x="3623440" y="58977"/>
                </a:lnTo>
                <a:cubicBezTo>
                  <a:pt x="4094900" y="933006"/>
                  <a:pt x="4386504" y="2140466"/>
                  <a:pt x="4386504" y="3474189"/>
                </a:cubicBezTo>
                <a:cubicBezTo>
                  <a:pt x="4386504" y="4641197"/>
                  <a:pt x="4163245" y="5711534"/>
                  <a:pt x="3791589" y="6546415"/>
                </a:cubicBezTo>
                <a:lnTo>
                  <a:pt x="363883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43EF772-EB56-2ECF-F132-BC9FAB9EA1B2}"/>
              </a:ext>
            </a:extLst>
          </p:cNvPr>
          <p:cNvSpPr>
            <a:spLocks noGrp="1"/>
          </p:cNvSpPr>
          <p:nvPr>
            <p:ph type="ctrTitle"/>
          </p:nvPr>
        </p:nvSpPr>
        <p:spPr>
          <a:xfrm>
            <a:off x="438912" y="1508760"/>
            <a:ext cx="3429000" cy="2898648"/>
          </a:xfrm>
        </p:spPr>
        <p:txBody>
          <a:bodyPr>
            <a:normAutofit/>
          </a:bodyPr>
          <a:lstStyle/>
          <a:p>
            <a:pPr algn="l"/>
            <a:r>
              <a:rPr lang="en-US" sz="4000" dirty="0"/>
              <a:t>Exploring limits of habitability in Brazil.</a:t>
            </a:r>
          </a:p>
        </p:txBody>
      </p:sp>
      <p:sp>
        <p:nvSpPr>
          <p:cNvPr id="3" name="Subtitle 2">
            <a:extLst>
              <a:ext uri="{FF2B5EF4-FFF2-40B4-BE49-F238E27FC236}">
                <a16:creationId xmlns:a16="http://schemas.microsoft.com/office/drawing/2014/main" id="{C03CA7CA-B415-8EB3-D4D2-B43DDB2C5D72}"/>
              </a:ext>
            </a:extLst>
          </p:cNvPr>
          <p:cNvSpPr>
            <a:spLocks noGrp="1"/>
          </p:cNvSpPr>
          <p:nvPr>
            <p:ph type="subTitle" idx="1"/>
          </p:nvPr>
        </p:nvSpPr>
        <p:spPr>
          <a:xfrm>
            <a:off x="438912" y="4773168"/>
            <a:ext cx="3429000" cy="1335024"/>
          </a:xfrm>
        </p:spPr>
        <p:txBody>
          <a:bodyPr>
            <a:normAutofit/>
          </a:bodyPr>
          <a:lstStyle/>
          <a:p>
            <a:pPr algn="l"/>
            <a:r>
              <a:rPr lang="en-US" sz="2100" dirty="0"/>
              <a:t>Presented by Srishtee Sinha.</a:t>
            </a:r>
          </a:p>
        </p:txBody>
      </p:sp>
      <p:sp>
        <p:nvSpPr>
          <p:cNvPr id="24" name="Rectangle 23">
            <a:extLst>
              <a:ext uri="{FF2B5EF4-FFF2-40B4-BE49-F238E27FC236}">
                <a16:creationId xmlns:a16="http://schemas.microsoft.com/office/drawing/2014/main" id="{3BB917E8-D696-4787-96D6-521A9C42F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flag with a blue circle and white text&#10;&#10;Description automatically generated">
            <a:extLst>
              <a:ext uri="{FF2B5EF4-FFF2-40B4-BE49-F238E27FC236}">
                <a16:creationId xmlns:a16="http://schemas.microsoft.com/office/drawing/2014/main" id="{FAE49FCD-EC8F-CF83-32C7-4F715522B4C6}"/>
              </a:ext>
            </a:extLst>
          </p:cNvPr>
          <p:cNvPicPr>
            <a:picLocks noChangeAspect="1"/>
          </p:cNvPicPr>
          <p:nvPr/>
        </p:nvPicPr>
        <p:blipFill rotWithShape="1">
          <a:blip r:embed="rId5"/>
          <a:srcRect l="5388" r="5157" b="-3"/>
          <a:stretch/>
        </p:blipFill>
        <p:spPr>
          <a:xfrm>
            <a:off x="7845207" y="10"/>
            <a:ext cx="4346795" cy="3401558"/>
          </a:xfrm>
          <a:custGeom>
            <a:avLst/>
            <a:gdLst/>
            <a:ahLst/>
            <a:cxnLst/>
            <a:rect l="l" t="t" r="r" b="b"/>
            <a:pathLst>
              <a:path w="4346795" h="3401568">
                <a:moveTo>
                  <a:pt x="0" y="0"/>
                </a:moveTo>
                <a:lnTo>
                  <a:pt x="4346795" y="0"/>
                </a:lnTo>
                <a:lnTo>
                  <a:pt x="4346795" y="3401568"/>
                </a:lnTo>
                <a:lnTo>
                  <a:pt x="762748" y="3401568"/>
                </a:lnTo>
                <a:lnTo>
                  <a:pt x="751436" y="2963954"/>
                </a:lnTo>
                <a:cubicBezTo>
                  <a:pt x="698408" y="1942163"/>
                  <a:pt x="463174" y="995044"/>
                  <a:pt x="93264" y="192283"/>
                </a:cubicBezTo>
                <a:close/>
              </a:path>
            </a:pathLst>
          </a:custGeom>
        </p:spPr>
      </p:pic>
      <p:sp>
        <p:nvSpPr>
          <p:cNvPr id="26" name="Rectangle 25">
            <a:extLst>
              <a:ext uri="{FF2B5EF4-FFF2-40B4-BE49-F238E27FC236}">
                <a16:creationId xmlns:a16="http://schemas.microsoft.com/office/drawing/2014/main" id="{39F4C545-E278-42ED-9B78-2EBA464444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4544568"/>
            <a:ext cx="341496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096298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4D4E06-DCAF-66A5-AC34-C4EB180E53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dirty="0">
                <a:solidFill>
                  <a:srgbClr val="FFFFFF"/>
                </a:solidFill>
              </a:rPr>
              <a:t>Floods in Rio de </a:t>
            </a:r>
            <a:r>
              <a:rPr lang="en-US" sz="3700" dirty="0" err="1">
                <a:solidFill>
                  <a:srgbClr val="FFFFFF"/>
                </a:solidFill>
              </a:rPr>
              <a:t>Janerio</a:t>
            </a:r>
            <a:r>
              <a:rPr lang="en-US" sz="3700" dirty="0">
                <a:solidFill>
                  <a:srgbClr val="FFFFFF"/>
                </a:solidFill>
              </a:rPr>
              <a:t>.</a:t>
            </a:r>
            <a:endParaRPr lang="en-US" sz="3700" kern="1200" dirty="0">
              <a:solidFill>
                <a:srgbClr val="FFFFFF"/>
              </a:solidFill>
              <a:latin typeface="+mj-lt"/>
              <a:ea typeface="+mj-ea"/>
              <a:cs typeface="+mj-cs"/>
            </a:endParaRPr>
          </a:p>
        </p:txBody>
      </p:sp>
      <p:pic>
        <p:nvPicPr>
          <p:cNvPr id="11" name="Content Placeholder 10" descr="A group of blue rectangular objects&#10;&#10;Description automatically generated">
            <a:extLst>
              <a:ext uri="{FF2B5EF4-FFF2-40B4-BE49-F238E27FC236}">
                <a16:creationId xmlns:a16="http://schemas.microsoft.com/office/drawing/2014/main" id="{CF61B9F6-6793-88E5-3FBE-ABEAF2A48EF0}"/>
              </a:ext>
            </a:extLst>
          </p:cNvPr>
          <p:cNvPicPr>
            <a:picLocks noGrp="1" noChangeAspect="1"/>
          </p:cNvPicPr>
          <p:nvPr>
            <p:ph idx="1"/>
          </p:nvPr>
        </p:nvPicPr>
        <p:blipFill>
          <a:blip r:embed="rId2"/>
          <a:stretch>
            <a:fillRect/>
          </a:stretch>
        </p:blipFill>
        <p:spPr>
          <a:xfrm>
            <a:off x="-128588" y="1574310"/>
            <a:ext cx="12501563" cy="5283689"/>
          </a:xfrm>
        </p:spPr>
      </p:pic>
    </p:spTree>
    <p:extLst>
      <p:ext uri="{BB962C8B-B14F-4D97-AF65-F5344CB8AC3E}">
        <p14:creationId xmlns:p14="http://schemas.microsoft.com/office/powerpoint/2010/main" val="362229685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4D4E06-DCAF-66A5-AC34-C4EB180E53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dirty="0">
                <a:solidFill>
                  <a:srgbClr val="FFFFFF"/>
                </a:solidFill>
              </a:rPr>
              <a:t>Drought in Sao Paulo.</a:t>
            </a:r>
            <a:endParaRPr lang="en-US" sz="3700" kern="1200" dirty="0">
              <a:solidFill>
                <a:srgbClr val="FFFFFF"/>
              </a:solidFill>
              <a:latin typeface="+mj-lt"/>
              <a:ea typeface="+mj-ea"/>
              <a:cs typeface="+mj-cs"/>
            </a:endParaRPr>
          </a:p>
        </p:txBody>
      </p:sp>
      <p:pic>
        <p:nvPicPr>
          <p:cNvPr id="7" name="Content Placeholder 6" descr="A screenshot of a computer&#10;&#10;Description automatically generated">
            <a:extLst>
              <a:ext uri="{FF2B5EF4-FFF2-40B4-BE49-F238E27FC236}">
                <a16:creationId xmlns:a16="http://schemas.microsoft.com/office/drawing/2014/main" id="{A0FCD765-A1B4-DEFE-16E7-AC4342734D47}"/>
              </a:ext>
            </a:extLst>
          </p:cNvPr>
          <p:cNvPicPr>
            <a:picLocks noGrp="1" noChangeAspect="1"/>
          </p:cNvPicPr>
          <p:nvPr>
            <p:ph idx="1"/>
          </p:nvPr>
        </p:nvPicPr>
        <p:blipFill>
          <a:blip r:embed="rId2"/>
          <a:stretch>
            <a:fillRect/>
          </a:stretch>
        </p:blipFill>
        <p:spPr>
          <a:xfrm>
            <a:off x="-3" y="1574310"/>
            <a:ext cx="12191999" cy="5283689"/>
          </a:xfrm>
        </p:spPr>
      </p:pic>
    </p:spTree>
    <p:extLst>
      <p:ext uri="{BB962C8B-B14F-4D97-AF65-F5344CB8AC3E}">
        <p14:creationId xmlns:p14="http://schemas.microsoft.com/office/powerpoint/2010/main" val="108273041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4D4E06-DCAF-66A5-AC34-C4EB180E53E7}"/>
              </a:ext>
            </a:extLst>
          </p:cNvPr>
          <p:cNvSpPr>
            <a:spLocks noGrp="1"/>
          </p:cNvSpPr>
          <p:nvPr>
            <p:ph type="title"/>
          </p:nvPr>
        </p:nvSpPr>
        <p:spPr>
          <a:xfrm>
            <a:off x="699713" y="248038"/>
            <a:ext cx="7063721" cy="1123562"/>
          </a:xfrm>
        </p:spPr>
        <p:txBody>
          <a:bodyPr vert="horz" lIns="91440" tIns="45720" rIns="91440" bIns="45720" rtlCol="0" anchor="ctr">
            <a:normAutofit/>
          </a:bodyPr>
          <a:lstStyle/>
          <a:p>
            <a:r>
              <a:rPr lang="en-US" sz="3700" dirty="0">
                <a:solidFill>
                  <a:srgbClr val="FFFFFF"/>
                </a:solidFill>
              </a:rPr>
              <a:t>Will they leave Sau Paulo if too dry? </a:t>
            </a:r>
            <a:endParaRPr lang="en-US" sz="3700" kern="1200" dirty="0">
              <a:solidFill>
                <a:srgbClr val="FFFFFF"/>
              </a:solidFill>
              <a:latin typeface="+mj-lt"/>
              <a:ea typeface="+mj-ea"/>
              <a:cs typeface="+mj-cs"/>
            </a:endParaRPr>
          </a:p>
        </p:txBody>
      </p:sp>
      <p:pic>
        <p:nvPicPr>
          <p:cNvPr id="6" name="Content Placeholder 5" descr="A screenshot of a graph&#10;&#10;Description automatically generated">
            <a:extLst>
              <a:ext uri="{FF2B5EF4-FFF2-40B4-BE49-F238E27FC236}">
                <a16:creationId xmlns:a16="http://schemas.microsoft.com/office/drawing/2014/main" id="{9C998DE9-40A9-C49A-8C9C-B0879BA573EF}"/>
              </a:ext>
            </a:extLst>
          </p:cNvPr>
          <p:cNvPicPr>
            <a:picLocks noGrp="1" noChangeAspect="1"/>
          </p:cNvPicPr>
          <p:nvPr>
            <p:ph idx="1"/>
          </p:nvPr>
        </p:nvPicPr>
        <p:blipFill>
          <a:blip r:embed="rId2"/>
          <a:stretch>
            <a:fillRect/>
          </a:stretch>
        </p:blipFill>
        <p:spPr>
          <a:xfrm>
            <a:off x="0" y="1371600"/>
            <a:ext cx="12191997" cy="5486399"/>
          </a:xfrm>
        </p:spPr>
      </p:pic>
    </p:spTree>
    <p:extLst>
      <p:ext uri="{BB962C8B-B14F-4D97-AF65-F5344CB8AC3E}">
        <p14:creationId xmlns:p14="http://schemas.microsoft.com/office/powerpoint/2010/main" val="179355389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4D4E06-DCAF-66A5-AC34-C4EB180E53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dirty="0">
                <a:solidFill>
                  <a:srgbClr val="FFFFFF"/>
                </a:solidFill>
              </a:rPr>
              <a:t> They will decide residence based on flood condition.</a:t>
            </a:r>
            <a:endParaRPr lang="en-US" sz="3700" kern="1200" dirty="0">
              <a:solidFill>
                <a:srgbClr val="FFFFFF"/>
              </a:solidFill>
              <a:latin typeface="+mj-lt"/>
              <a:ea typeface="+mj-ea"/>
              <a:cs typeface="+mj-cs"/>
            </a:endParaRPr>
          </a:p>
        </p:txBody>
      </p:sp>
      <p:pic>
        <p:nvPicPr>
          <p:cNvPr id="6" name="Content Placeholder 5" descr="A screenshot of a graph&#10;&#10;Description automatically generated">
            <a:extLst>
              <a:ext uri="{FF2B5EF4-FFF2-40B4-BE49-F238E27FC236}">
                <a16:creationId xmlns:a16="http://schemas.microsoft.com/office/drawing/2014/main" id="{48626628-6AEB-BFFB-3F62-BAEB9CA0B64E}"/>
              </a:ext>
            </a:extLst>
          </p:cNvPr>
          <p:cNvPicPr>
            <a:picLocks noGrp="1" noChangeAspect="1"/>
          </p:cNvPicPr>
          <p:nvPr>
            <p:ph idx="1"/>
          </p:nvPr>
        </p:nvPicPr>
        <p:blipFill>
          <a:blip r:embed="rId2"/>
          <a:stretch>
            <a:fillRect/>
          </a:stretch>
        </p:blipFill>
        <p:spPr>
          <a:xfrm>
            <a:off x="-128588" y="1574310"/>
            <a:ext cx="12444413" cy="5283689"/>
          </a:xfrm>
        </p:spPr>
      </p:pic>
    </p:spTree>
    <p:extLst>
      <p:ext uri="{BB962C8B-B14F-4D97-AF65-F5344CB8AC3E}">
        <p14:creationId xmlns:p14="http://schemas.microsoft.com/office/powerpoint/2010/main" val="198128890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4D4E06-DCAF-66A5-AC34-C4EB180E53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dirty="0">
                <a:solidFill>
                  <a:srgbClr val="FFFFFF"/>
                </a:solidFill>
              </a:rPr>
              <a:t>They would also decide place to live based on rainfall.</a:t>
            </a:r>
            <a:endParaRPr lang="en-US" sz="3700" kern="1200" dirty="0">
              <a:solidFill>
                <a:srgbClr val="FFFFFF"/>
              </a:solidFill>
              <a:latin typeface="+mj-lt"/>
              <a:ea typeface="+mj-ea"/>
              <a:cs typeface="+mj-cs"/>
            </a:endParaRPr>
          </a:p>
        </p:txBody>
      </p:sp>
      <p:pic>
        <p:nvPicPr>
          <p:cNvPr id="6" name="Content Placeholder 5" descr="A graph of blue rectangular bars with white text&#10;&#10;Description automatically generated">
            <a:extLst>
              <a:ext uri="{FF2B5EF4-FFF2-40B4-BE49-F238E27FC236}">
                <a16:creationId xmlns:a16="http://schemas.microsoft.com/office/drawing/2014/main" id="{328F40F9-EED8-4FCC-E1E5-A01F9FFD865A}"/>
              </a:ext>
            </a:extLst>
          </p:cNvPr>
          <p:cNvPicPr>
            <a:picLocks noGrp="1" noChangeAspect="1"/>
          </p:cNvPicPr>
          <p:nvPr>
            <p:ph idx="1"/>
          </p:nvPr>
        </p:nvPicPr>
        <p:blipFill>
          <a:blip r:embed="rId2"/>
          <a:stretch>
            <a:fillRect/>
          </a:stretch>
        </p:blipFill>
        <p:spPr>
          <a:xfrm>
            <a:off x="0" y="1574310"/>
            <a:ext cx="12192000" cy="5283689"/>
          </a:xfrm>
        </p:spPr>
      </p:pic>
    </p:spTree>
    <p:extLst>
      <p:ext uri="{BB962C8B-B14F-4D97-AF65-F5344CB8AC3E}">
        <p14:creationId xmlns:p14="http://schemas.microsoft.com/office/powerpoint/2010/main" val="322488164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4D4E06-DCAF-66A5-AC34-C4EB180E53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dirty="0">
                <a:solidFill>
                  <a:srgbClr val="FFFFFF"/>
                </a:solidFill>
                <a:latin typeface="+mj-lt"/>
                <a:ea typeface="+mj-ea"/>
                <a:cs typeface="+mj-cs"/>
              </a:rPr>
              <a:t>But they won’t relocate if the place is too wet.</a:t>
            </a:r>
          </a:p>
        </p:txBody>
      </p:sp>
      <p:pic>
        <p:nvPicPr>
          <p:cNvPr id="7" name="Content Placeholder 6" descr="A graph of blue rectangles&#10;&#10;Description automatically generated">
            <a:extLst>
              <a:ext uri="{FF2B5EF4-FFF2-40B4-BE49-F238E27FC236}">
                <a16:creationId xmlns:a16="http://schemas.microsoft.com/office/drawing/2014/main" id="{0129E4C7-9F63-2755-EED0-FE9D3D471779}"/>
              </a:ext>
            </a:extLst>
          </p:cNvPr>
          <p:cNvPicPr>
            <a:picLocks noGrp="1" noChangeAspect="1"/>
          </p:cNvPicPr>
          <p:nvPr>
            <p:ph idx="1"/>
          </p:nvPr>
        </p:nvPicPr>
        <p:blipFill>
          <a:blip r:embed="rId2"/>
          <a:stretch>
            <a:fillRect/>
          </a:stretch>
        </p:blipFill>
        <p:spPr>
          <a:xfrm>
            <a:off x="-1" y="1407238"/>
            <a:ext cx="12315825" cy="5450761"/>
          </a:xfrm>
        </p:spPr>
      </p:pic>
    </p:spTree>
    <p:extLst>
      <p:ext uri="{BB962C8B-B14F-4D97-AF65-F5344CB8AC3E}">
        <p14:creationId xmlns:p14="http://schemas.microsoft.com/office/powerpoint/2010/main" val="399971284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4D4E06-DCAF-66A5-AC34-C4EB180E53E7}"/>
              </a:ext>
            </a:extLst>
          </p:cNvPr>
          <p:cNvSpPr>
            <a:spLocks noGrp="1"/>
          </p:cNvSpPr>
          <p:nvPr>
            <p:ph type="title"/>
          </p:nvPr>
        </p:nvSpPr>
        <p:spPr>
          <a:xfrm>
            <a:off x="699713" y="248038"/>
            <a:ext cx="11358937" cy="1159200"/>
          </a:xfrm>
        </p:spPr>
        <p:txBody>
          <a:bodyPr vert="horz" lIns="91440" tIns="45720" rIns="91440" bIns="45720" rtlCol="0" anchor="ctr">
            <a:normAutofit fontScale="90000"/>
          </a:bodyPr>
          <a:lstStyle/>
          <a:p>
            <a:r>
              <a:rPr lang="en-US" sz="3700" dirty="0">
                <a:solidFill>
                  <a:srgbClr val="FFFFFF"/>
                </a:solidFill>
              </a:rPr>
              <a:t>There is some correlation between people who remember climatic event in event 1 and how they have been impacted by damage to infrastructure</a:t>
            </a:r>
            <a:endParaRPr lang="en-US" sz="3700" kern="1200" dirty="0">
              <a:solidFill>
                <a:srgbClr val="FFFFFF"/>
              </a:solidFill>
              <a:latin typeface="+mj-lt"/>
              <a:ea typeface="+mj-ea"/>
              <a:cs typeface="+mj-cs"/>
            </a:endParaRPr>
          </a:p>
        </p:txBody>
      </p:sp>
      <p:pic>
        <p:nvPicPr>
          <p:cNvPr id="6" name="Content Placeholder 5" descr="A screenshot of a report&#10;&#10;Description automatically generated">
            <a:extLst>
              <a:ext uri="{FF2B5EF4-FFF2-40B4-BE49-F238E27FC236}">
                <a16:creationId xmlns:a16="http://schemas.microsoft.com/office/drawing/2014/main" id="{C8E53FA8-C51C-7246-E465-90824F30954E}"/>
              </a:ext>
            </a:extLst>
          </p:cNvPr>
          <p:cNvPicPr>
            <a:picLocks noGrp="1" noChangeAspect="1"/>
          </p:cNvPicPr>
          <p:nvPr>
            <p:ph idx="1"/>
          </p:nvPr>
        </p:nvPicPr>
        <p:blipFill>
          <a:blip r:embed="rId2"/>
          <a:stretch>
            <a:fillRect/>
          </a:stretch>
        </p:blipFill>
        <p:spPr>
          <a:xfrm>
            <a:off x="-4" y="1574310"/>
            <a:ext cx="12191997" cy="5283689"/>
          </a:xfrm>
        </p:spPr>
      </p:pic>
    </p:spTree>
    <p:extLst>
      <p:ext uri="{BB962C8B-B14F-4D97-AF65-F5344CB8AC3E}">
        <p14:creationId xmlns:p14="http://schemas.microsoft.com/office/powerpoint/2010/main" val="7611620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4D4E06-DCAF-66A5-AC34-C4EB180E53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dirty="0">
                <a:solidFill>
                  <a:srgbClr val="FFFFFF"/>
                </a:solidFill>
                <a:latin typeface="+mj-lt"/>
                <a:ea typeface="+mj-ea"/>
                <a:cs typeface="+mj-cs"/>
              </a:rPr>
              <a:t>Also, some for access to basic- necessities.</a:t>
            </a:r>
          </a:p>
        </p:txBody>
      </p:sp>
      <p:pic>
        <p:nvPicPr>
          <p:cNvPr id="5" name="Content Placeholder 4" descr="A screenshot of a report&#10;&#10;Description automatically generated">
            <a:extLst>
              <a:ext uri="{FF2B5EF4-FFF2-40B4-BE49-F238E27FC236}">
                <a16:creationId xmlns:a16="http://schemas.microsoft.com/office/drawing/2014/main" id="{AA894821-0976-6F16-9F02-D5BAC8E16FB6}"/>
              </a:ext>
            </a:extLst>
          </p:cNvPr>
          <p:cNvPicPr>
            <a:picLocks noGrp="1" noChangeAspect="1"/>
          </p:cNvPicPr>
          <p:nvPr>
            <p:ph idx="1"/>
          </p:nvPr>
        </p:nvPicPr>
        <p:blipFill>
          <a:blip r:embed="rId2"/>
          <a:stretch>
            <a:fillRect/>
          </a:stretch>
        </p:blipFill>
        <p:spPr>
          <a:xfrm>
            <a:off x="-31778" y="1574310"/>
            <a:ext cx="12223778" cy="5283689"/>
          </a:xfrm>
        </p:spPr>
      </p:pic>
    </p:spTree>
    <p:extLst>
      <p:ext uri="{BB962C8B-B14F-4D97-AF65-F5344CB8AC3E}">
        <p14:creationId xmlns:p14="http://schemas.microsoft.com/office/powerpoint/2010/main" val="131911799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4D4E06-DCAF-66A5-AC34-C4EB180E53E7}"/>
              </a:ext>
            </a:extLst>
          </p:cNvPr>
          <p:cNvSpPr>
            <a:spLocks noGrp="1"/>
          </p:cNvSpPr>
          <p:nvPr>
            <p:ph type="title"/>
          </p:nvPr>
        </p:nvSpPr>
        <p:spPr>
          <a:xfrm>
            <a:off x="699713" y="248038"/>
            <a:ext cx="7063721" cy="1159200"/>
          </a:xfrm>
        </p:spPr>
        <p:txBody>
          <a:bodyPr vert="horz" lIns="91440" tIns="45720" rIns="91440" bIns="45720" rtlCol="0" anchor="ctr">
            <a:normAutofit fontScale="90000"/>
          </a:bodyPr>
          <a:lstStyle/>
          <a:p>
            <a:r>
              <a:rPr lang="en-US" sz="3700" kern="1200" dirty="0">
                <a:solidFill>
                  <a:srgbClr val="FFFFFF"/>
                </a:solidFill>
                <a:latin typeface="+mj-lt"/>
                <a:ea typeface="+mj-ea"/>
                <a:cs typeface="+mj-cs"/>
              </a:rPr>
              <a:t>Willingness to live if too wet, is not significantly different for male and female.</a:t>
            </a:r>
          </a:p>
        </p:txBody>
      </p:sp>
      <p:pic>
        <p:nvPicPr>
          <p:cNvPr id="5" name="Content Placeholder 4" descr="A screenshot of a computer&#10;&#10;Description automatically generated">
            <a:extLst>
              <a:ext uri="{FF2B5EF4-FFF2-40B4-BE49-F238E27FC236}">
                <a16:creationId xmlns:a16="http://schemas.microsoft.com/office/drawing/2014/main" id="{604549BB-1BFA-08DC-CE6E-033170E17E78}"/>
              </a:ext>
            </a:extLst>
          </p:cNvPr>
          <p:cNvPicPr>
            <a:picLocks noGrp="1" noChangeAspect="1"/>
          </p:cNvPicPr>
          <p:nvPr>
            <p:ph idx="1"/>
          </p:nvPr>
        </p:nvPicPr>
        <p:blipFill>
          <a:blip r:embed="rId2"/>
          <a:stretch>
            <a:fillRect/>
          </a:stretch>
        </p:blipFill>
        <p:spPr>
          <a:xfrm>
            <a:off x="-1" y="1574310"/>
            <a:ext cx="12087225" cy="5283690"/>
          </a:xfrm>
        </p:spPr>
      </p:pic>
    </p:spTree>
    <p:extLst>
      <p:ext uri="{BB962C8B-B14F-4D97-AF65-F5344CB8AC3E}">
        <p14:creationId xmlns:p14="http://schemas.microsoft.com/office/powerpoint/2010/main" val="42714734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4D4E06-DCAF-66A5-AC34-C4EB180E53E7}"/>
              </a:ext>
            </a:extLst>
          </p:cNvPr>
          <p:cNvSpPr>
            <a:spLocks noGrp="1"/>
          </p:cNvSpPr>
          <p:nvPr>
            <p:ph type="title"/>
          </p:nvPr>
        </p:nvSpPr>
        <p:spPr>
          <a:xfrm>
            <a:off x="699713" y="248038"/>
            <a:ext cx="11201775" cy="1159200"/>
          </a:xfrm>
        </p:spPr>
        <p:txBody>
          <a:bodyPr vert="horz" lIns="91440" tIns="45720" rIns="91440" bIns="45720" rtlCol="0" anchor="ctr">
            <a:normAutofit/>
          </a:bodyPr>
          <a:lstStyle/>
          <a:p>
            <a:r>
              <a:rPr lang="en-US" sz="3700" kern="1200" dirty="0">
                <a:solidFill>
                  <a:srgbClr val="FFFFFF"/>
                </a:solidFill>
                <a:latin typeface="+mj-lt"/>
                <a:ea typeface="+mj-ea"/>
                <a:cs typeface="+mj-cs"/>
              </a:rPr>
              <a:t>Willingness to leave is positively correlated to willingness to live in case of floods.</a:t>
            </a:r>
          </a:p>
        </p:txBody>
      </p:sp>
      <p:pic>
        <p:nvPicPr>
          <p:cNvPr id="5" name="Content Placeholder 4" descr="A screenshot of a computer&#10;&#10;Description automatically generated">
            <a:extLst>
              <a:ext uri="{FF2B5EF4-FFF2-40B4-BE49-F238E27FC236}">
                <a16:creationId xmlns:a16="http://schemas.microsoft.com/office/drawing/2014/main" id="{C5C41A60-83E5-8501-83C3-E2D7EE9DFB18}"/>
              </a:ext>
            </a:extLst>
          </p:cNvPr>
          <p:cNvPicPr>
            <a:picLocks noGrp="1" noChangeAspect="1"/>
          </p:cNvPicPr>
          <p:nvPr>
            <p:ph idx="1"/>
          </p:nvPr>
        </p:nvPicPr>
        <p:blipFill>
          <a:blip r:embed="rId2"/>
          <a:stretch>
            <a:fillRect/>
          </a:stretch>
        </p:blipFill>
        <p:spPr>
          <a:xfrm>
            <a:off x="-3" y="1574310"/>
            <a:ext cx="12191998" cy="5283690"/>
          </a:xfrm>
        </p:spPr>
      </p:pic>
    </p:spTree>
    <p:extLst>
      <p:ext uri="{BB962C8B-B14F-4D97-AF65-F5344CB8AC3E}">
        <p14:creationId xmlns:p14="http://schemas.microsoft.com/office/powerpoint/2010/main" val="19495727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41BC8E1-A028-8842-0E97-63AB9019277D}"/>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Is suitable temperature essential to live?</a:t>
            </a:r>
          </a:p>
        </p:txBody>
      </p:sp>
      <p:pic>
        <p:nvPicPr>
          <p:cNvPr id="5" name="Content Placeholder 4" descr="A graph of a pie chart&#10;&#10;Description automatically generated">
            <a:extLst>
              <a:ext uri="{FF2B5EF4-FFF2-40B4-BE49-F238E27FC236}">
                <a16:creationId xmlns:a16="http://schemas.microsoft.com/office/drawing/2014/main" id="{1D96A415-8C1A-4555-296F-BA124BFD5221}"/>
              </a:ext>
            </a:extLst>
          </p:cNvPr>
          <p:cNvPicPr>
            <a:picLocks noGrp="1" noChangeAspect="1"/>
          </p:cNvPicPr>
          <p:nvPr>
            <p:ph idx="1"/>
          </p:nvPr>
        </p:nvPicPr>
        <p:blipFill>
          <a:blip r:embed="rId2"/>
          <a:stretch>
            <a:fillRect/>
          </a:stretch>
        </p:blipFill>
        <p:spPr>
          <a:xfrm>
            <a:off x="4038604" y="-17819"/>
            <a:ext cx="8153396" cy="6893638"/>
          </a:xfrm>
          <a:prstGeom prst="rect">
            <a:avLst/>
          </a:prstGeom>
        </p:spPr>
      </p:pic>
    </p:spTree>
    <p:extLst>
      <p:ext uri="{BB962C8B-B14F-4D97-AF65-F5344CB8AC3E}">
        <p14:creationId xmlns:p14="http://schemas.microsoft.com/office/powerpoint/2010/main" val="227122142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4D4E06-DCAF-66A5-AC34-C4EB180E53E7}"/>
              </a:ext>
            </a:extLst>
          </p:cNvPr>
          <p:cNvSpPr>
            <a:spLocks noGrp="1"/>
          </p:cNvSpPr>
          <p:nvPr>
            <p:ph type="title"/>
          </p:nvPr>
        </p:nvSpPr>
        <p:spPr>
          <a:xfrm>
            <a:off x="699713" y="248038"/>
            <a:ext cx="11201775" cy="1159200"/>
          </a:xfrm>
        </p:spPr>
        <p:txBody>
          <a:bodyPr vert="horz" lIns="91440" tIns="45720" rIns="91440" bIns="45720" rtlCol="0" anchor="ctr">
            <a:normAutofit/>
          </a:bodyPr>
          <a:lstStyle/>
          <a:p>
            <a:pPr algn="ctr"/>
            <a:r>
              <a:rPr lang="en-US" sz="3700" kern="1200" dirty="0">
                <a:solidFill>
                  <a:srgbClr val="FFFFFF"/>
                </a:solidFill>
                <a:latin typeface="+mj-lt"/>
                <a:ea typeface="+mj-ea"/>
                <a:cs typeface="+mj-cs"/>
              </a:rPr>
              <a:t>Road ahead.</a:t>
            </a:r>
          </a:p>
        </p:txBody>
      </p:sp>
      <p:sp>
        <p:nvSpPr>
          <p:cNvPr id="4" name="Content Placeholder 3">
            <a:extLst>
              <a:ext uri="{FF2B5EF4-FFF2-40B4-BE49-F238E27FC236}">
                <a16:creationId xmlns:a16="http://schemas.microsoft.com/office/drawing/2014/main" id="{29A16F2A-D59F-C6D7-B0A2-C8FC30F7284F}"/>
              </a:ext>
            </a:extLst>
          </p:cNvPr>
          <p:cNvSpPr>
            <a:spLocks noGrp="1"/>
          </p:cNvSpPr>
          <p:nvPr>
            <p:ph idx="1"/>
          </p:nvPr>
        </p:nvSpPr>
        <p:spPr>
          <a:xfrm>
            <a:off x="-4" y="1574311"/>
            <a:ext cx="12192004" cy="5283690"/>
          </a:xfrm>
        </p:spPr>
        <p:txBody>
          <a:bodyPr>
            <a:normAutofit fontScale="77500" lnSpcReduction="20000"/>
          </a:bodyPr>
          <a:lstStyle/>
          <a:p>
            <a:r>
              <a:rPr lang="en-US" sz="3600" dirty="0"/>
              <a:t>Do people think they are more affected by climatic factors or non-climatic factors? Compare the means of the two impacts.</a:t>
            </a:r>
          </a:p>
          <a:p>
            <a:r>
              <a:rPr lang="en-US" sz="3600" dirty="0"/>
              <a:t>Those who are affected by climatic factors, how do they think habitability can be improved?</a:t>
            </a:r>
          </a:p>
          <a:p>
            <a:r>
              <a:rPr lang="en-US" sz="3600" dirty="0"/>
              <a:t>To perform principal component analysis to group the climatic events into logical categories such as “Too hot” “Too wet” and “Too dry” for factors affecting willingness to live and willingness to leave.</a:t>
            </a:r>
          </a:p>
          <a:p>
            <a:r>
              <a:rPr lang="en-US" sz="3600" dirty="0"/>
              <a:t>Comparing the means of willingness to live and willingness to leave.</a:t>
            </a:r>
          </a:p>
          <a:p>
            <a:r>
              <a:rPr lang="en-US" sz="3600" dirty="0"/>
              <a:t>Performing repeated measures ANOVA for all 8 climatic events to compare the impacts.</a:t>
            </a:r>
          </a:p>
          <a:p>
            <a:r>
              <a:rPr lang="en-US" sz="3600" dirty="0"/>
              <a:t>Performing regression to further determine how people consider various factors to decide whether they want to relocate or not.</a:t>
            </a:r>
          </a:p>
          <a:p>
            <a:r>
              <a:rPr lang="en-US" sz="3600" dirty="0"/>
              <a:t>Logistic regressions to determine if there is a relationship between the factors affecting them and events they remember.</a:t>
            </a:r>
          </a:p>
          <a:p>
            <a:endParaRPr lang="en-US" dirty="0"/>
          </a:p>
        </p:txBody>
      </p:sp>
    </p:spTree>
    <p:extLst>
      <p:ext uri="{BB962C8B-B14F-4D97-AF65-F5344CB8AC3E}">
        <p14:creationId xmlns:p14="http://schemas.microsoft.com/office/powerpoint/2010/main" val="273727572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4D4E06-DCAF-66A5-AC34-C4EB180E53E7}"/>
              </a:ext>
            </a:extLst>
          </p:cNvPr>
          <p:cNvSpPr>
            <a:spLocks noGrp="1"/>
          </p:cNvSpPr>
          <p:nvPr>
            <p:ph type="title"/>
          </p:nvPr>
        </p:nvSpPr>
        <p:spPr>
          <a:xfrm>
            <a:off x="699713" y="248038"/>
            <a:ext cx="11201775" cy="1159200"/>
          </a:xfrm>
        </p:spPr>
        <p:txBody>
          <a:bodyPr vert="horz" lIns="91440" tIns="45720" rIns="91440" bIns="45720" rtlCol="0" anchor="ctr">
            <a:normAutofit/>
          </a:bodyPr>
          <a:lstStyle/>
          <a:p>
            <a:pPr algn="ctr"/>
            <a:r>
              <a:rPr lang="en-US" sz="3700" kern="1200" dirty="0">
                <a:solidFill>
                  <a:srgbClr val="FFFFFF"/>
                </a:solidFill>
                <a:latin typeface="+mj-lt"/>
                <a:ea typeface="+mj-ea"/>
                <a:cs typeface="+mj-cs"/>
              </a:rPr>
              <a:t>Hypothesis to test. (H0)</a:t>
            </a:r>
          </a:p>
        </p:txBody>
      </p:sp>
      <p:sp>
        <p:nvSpPr>
          <p:cNvPr id="4" name="Content Placeholder 3">
            <a:extLst>
              <a:ext uri="{FF2B5EF4-FFF2-40B4-BE49-F238E27FC236}">
                <a16:creationId xmlns:a16="http://schemas.microsoft.com/office/drawing/2014/main" id="{29A16F2A-D59F-C6D7-B0A2-C8FC30F7284F}"/>
              </a:ext>
            </a:extLst>
          </p:cNvPr>
          <p:cNvSpPr>
            <a:spLocks noGrp="1"/>
          </p:cNvSpPr>
          <p:nvPr>
            <p:ph idx="1"/>
          </p:nvPr>
        </p:nvSpPr>
        <p:spPr>
          <a:xfrm>
            <a:off x="0" y="1574310"/>
            <a:ext cx="12191998" cy="5169390"/>
          </a:xfrm>
        </p:spPr>
        <p:txBody>
          <a:bodyPr>
            <a:normAutofit/>
          </a:bodyPr>
          <a:lstStyle/>
          <a:p>
            <a:r>
              <a:rPr lang="en-US" dirty="0"/>
              <a:t>There is no significant relationship between the climatic factors affecting people and their willingness to live.</a:t>
            </a:r>
          </a:p>
          <a:p>
            <a:r>
              <a:rPr lang="en-US" dirty="0"/>
              <a:t>There is no significant relationship between the climatic factors affecting people and the events they remember.</a:t>
            </a:r>
          </a:p>
          <a:p>
            <a:r>
              <a:rPr lang="en-US" dirty="0"/>
              <a:t>There is no significant relationship between the most affecting factors and gender.</a:t>
            </a:r>
          </a:p>
          <a:p>
            <a:r>
              <a:rPr lang="en-US" dirty="0"/>
              <a:t>There is no significant relationship between the most affecting climatic factors and age groups.</a:t>
            </a:r>
          </a:p>
        </p:txBody>
      </p:sp>
    </p:spTree>
    <p:extLst>
      <p:ext uri="{BB962C8B-B14F-4D97-AF65-F5344CB8AC3E}">
        <p14:creationId xmlns:p14="http://schemas.microsoft.com/office/powerpoint/2010/main" val="410791847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95000">
              <a:schemeClr val="accent1">
                <a:lumMod val="50000"/>
              </a:schemeClr>
            </a:gs>
            <a:gs pos="90000">
              <a:schemeClr val="accent1">
                <a:lumMod val="75000"/>
              </a:schemeClr>
            </a:gs>
            <a:gs pos="100000">
              <a:schemeClr val="accent1">
                <a:lumMod val="5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8E614-1AE5-43E3-5FC9-9E6D1B748591}"/>
              </a:ext>
            </a:extLst>
          </p:cNvPr>
          <p:cNvSpPr>
            <a:spLocks noGrp="1"/>
          </p:cNvSpPr>
          <p:nvPr>
            <p:ph type="title"/>
          </p:nvPr>
        </p:nvSpPr>
        <p:spPr>
          <a:xfrm>
            <a:off x="838200" y="2622550"/>
            <a:ext cx="10515600" cy="1325563"/>
          </a:xfrm>
          <a:gradFill>
            <a:gsLst>
              <a:gs pos="0">
                <a:schemeClr val="accent1">
                  <a:lumMod val="5000"/>
                  <a:lumOff val="95000"/>
                </a:schemeClr>
              </a:gs>
              <a:gs pos="95000">
                <a:schemeClr val="accent1">
                  <a:lumMod val="50000"/>
                </a:schemeClr>
              </a:gs>
              <a:gs pos="90000">
                <a:schemeClr val="accent1">
                  <a:lumMod val="75000"/>
                </a:schemeClr>
              </a:gs>
              <a:gs pos="100000">
                <a:schemeClr val="accent1">
                  <a:lumMod val="50000"/>
                </a:schemeClr>
              </a:gs>
            </a:gsLst>
            <a:lin ang="5400000" scaled="1"/>
          </a:gradFill>
        </p:spPr>
        <p:txBody>
          <a:bodyPr/>
          <a:lstStyle/>
          <a:p>
            <a:pPr algn="ctr"/>
            <a:r>
              <a:rPr lang="en-US" dirty="0"/>
              <a:t>Thank You!</a:t>
            </a:r>
          </a:p>
        </p:txBody>
      </p:sp>
    </p:spTree>
    <p:extLst>
      <p:ext uri="{BB962C8B-B14F-4D97-AF65-F5344CB8AC3E}">
        <p14:creationId xmlns:p14="http://schemas.microsoft.com/office/powerpoint/2010/main" val="198494224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4D4E06-DCAF-66A5-AC34-C4EB180E53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But will they stay or leave based on suitable temperature?</a:t>
            </a:r>
          </a:p>
        </p:txBody>
      </p:sp>
      <p:pic>
        <p:nvPicPr>
          <p:cNvPr id="5" name="Content Placeholder 4" descr="A screenshot of a graph&#10;&#10;Description automatically generated">
            <a:extLst>
              <a:ext uri="{FF2B5EF4-FFF2-40B4-BE49-F238E27FC236}">
                <a16:creationId xmlns:a16="http://schemas.microsoft.com/office/drawing/2014/main" id="{371B1B66-0C01-FFA5-BF30-AABDEEAC9D5F}"/>
              </a:ext>
            </a:extLst>
          </p:cNvPr>
          <p:cNvPicPr>
            <a:picLocks noGrp="1" noChangeAspect="1"/>
          </p:cNvPicPr>
          <p:nvPr>
            <p:ph idx="1"/>
          </p:nvPr>
        </p:nvPicPr>
        <p:blipFill>
          <a:blip r:embed="rId2"/>
          <a:stretch>
            <a:fillRect/>
          </a:stretch>
        </p:blipFill>
        <p:spPr>
          <a:xfrm>
            <a:off x="0" y="1574310"/>
            <a:ext cx="12191998" cy="5283689"/>
          </a:xfrm>
          <a:prstGeom prst="rect">
            <a:avLst/>
          </a:prstGeom>
        </p:spPr>
      </p:pic>
    </p:spTree>
    <p:extLst>
      <p:ext uri="{BB962C8B-B14F-4D97-AF65-F5344CB8AC3E}">
        <p14:creationId xmlns:p14="http://schemas.microsoft.com/office/powerpoint/2010/main" val="203598271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4D4E06-DCAF-66A5-AC34-C4EB180E53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dirty="0">
                <a:solidFill>
                  <a:srgbClr val="FFFFFF"/>
                </a:solidFill>
              </a:rPr>
              <a:t>Suitable temperature is essential in Sao Paulo.</a:t>
            </a:r>
            <a:endParaRPr lang="en-US" sz="3700" kern="1200" dirty="0">
              <a:solidFill>
                <a:srgbClr val="FFFFFF"/>
              </a:solidFill>
              <a:latin typeface="+mj-lt"/>
              <a:ea typeface="+mj-ea"/>
              <a:cs typeface="+mj-cs"/>
            </a:endParaRPr>
          </a:p>
        </p:txBody>
      </p:sp>
      <p:pic>
        <p:nvPicPr>
          <p:cNvPr id="11" name="Content Placeholder 10" descr="A blue pie chart with numbers and a few percentages&#10;&#10;Description automatically generated">
            <a:extLst>
              <a:ext uri="{FF2B5EF4-FFF2-40B4-BE49-F238E27FC236}">
                <a16:creationId xmlns:a16="http://schemas.microsoft.com/office/drawing/2014/main" id="{54F37765-48F7-60D2-3BF4-9782403736D1}"/>
              </a:ext>
            </a:extLst>
          </p:cNvPr>
          <p:cNvPicPr>
            <a:picLocks noGrp="1" noChangeAspect="1"/>
          </p:cNvPicPr>
          <p:nvPr>
            <p:ph idx="1"/>
          </p:nvPr>
        </p:nvPicPr>
        <p:blipFill>
          <a:blip r:embed="rId2"/>
          <a:stretch>
            <a:fillRect/>
          </a:stretch>
        </p:blipFill>
        <p:spPr>
          <a:xfrm>
            <a:off x="-3" y="1574310"/>
            <a:ext cx="12192003" cy="5283690"/>
          </a:xfrm>
        </p:spPr>
      </p:pic>
    </p:spTree>
    <p:extLst>
      <p:ext uri="{BB962C8B-B14F-4D97-AF65-F5344CB8AC3E}">
        <p14:creationId xmlns:p14="http://schemas.microsoft.com/office/powerpoint/2010/main" val="109253780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4D4E06-DCAF-66A5-AC34-C4EB180E53E7}"/>
              </a:ext>
            </a:extLst>
          </p:cNvPr>
          <p:cNvSpPr>
            <a:spLocks noGrp="1"/>
          </p:cNvSpPr>
          <p:nvPr>
            <p:ph type="title"/>
          </p:nvPr>
        </p:nvSpPr>
        <p:spPr>
          <a:xfrm>
            <a:off x="699713" y="248038"/>
            <a:ext cx="10430250" cy="1159200"/>
          </a:xfrm>
        </p:spPr>
        <p:txBody>
          <a:bodyPr vert="horz" lIns="91440" tIns="45720" rIns="91440" bIns="45720" rtlCol="0" anchor="ctr">
            <a:normAutofit/>
          </a:bodyPr>
          <a:lstStyle/>
          <a:p>
            <a:r>
              <a:rPr lang="en-US" sz="3700" dirty="0">
                <a:solidFill>
                  <a:srgbClr val="FFFFFF"/>
                </a:solidFill>
              </a:rPr>
              <a:t>But people might leave if its too hot but not cold.</a:t>
            </a:r>
            <a:endParaRPr lang="en-US" sz="3700" kern="1200" dirty="0">
              <a:solidFill>
                <a:srgbClr val="FFFFFF"/>
              </a:solidFill>
              <a:latin typeface="+mj-lt"/>
              <a:ea typeface="+mj-ea"/>
              <a:cs typeface="+mj-cs"/>
            </a:endParaRPr>
          </a:p>
        </p:txBody>
      </p:sp>
      <p:pic>
        <p:nvPicPr>
          <p:cNvPr id="6" name="Content Placeholder 5" descr="A screenshot of a graph&#10;&#10;Description automatically generated">
            <a:extLst>
              <a:ext uri="{FF2B5EF4-FFF2-40B4-BE49-F238E27FC236}">
                <a16:creationId xmlns:a16="http://schemas.microsoft.com/office/drawing/2014/main" id="{3DE03E76-B6EE-C76D-D544-1D8AC8B89BD6}"/>
              </a:ext>
            </a:extLst>
          </p:cNvPr>
          <p:cNvPicPr>
            <a:picLocks noGrp="1" noChangeAspect="1"/>
          </p:cNvPicPr>
          <p:nvPr>
            <p:ph idx="1"/>
          </p:nvPr>
        </p:nvPicPr>
        <p:blipFill>
          <a:blip r:embed="rId2"/>
          <a:stretch>
            <a:fillRect/>
          </a:stretch>
        </p:blipFill>
        <p:spPr>
          <a:xfrm>
            <a:off x="-2" y="1574310"/>
            <a:ext cx="12573002" cy="5283690"/>
          </a:xfrm>
        </p:spPr>
      </p:pic>
    </p:spTree>
    <p:extLst>
      <p:ext uri="{BB962C8B-B14F-4D97-AF65-F5344CB8AC3E}">
        <p14:creationId xmlns:p14="http://schemas.microsoft.com/office/powerpoint/2010/main" val="210528246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4D4E06-DCAF-66A5-AC34-C4EB180E53E7}"/>
              </a:ext>
            </a:extLst>
          </p:cNvPr>
          <p:cNvSpPr>
            <a:spLocks noGrp="1"/>
          </p:cNvSpPr>
          <p:nvPr>
            <p:ph type="title"/>
          </p:nvPr>
        </p:nvSpPr>
        <p:spPr>
          <a:xfrm>
            <a:off x="699713" y="248038"/>
            <a:ext cx="10430250" cy="1159200"/>
          </a:xfrm>
        </p:spPr>
        <p:txBody>
          <a:bodyPr vert="horz" lIns="91440" tIns="45720" rIns="91440" bIns="45720" rtlCol="0" anchor="ctr">
            <a:normAutofit/>
          </a:bodyPr>
          <a:lstStyle/>
          <a:p>
            <a:r>
              <a:rPr lang="en-US" sz="3700" dirty="0">
                <a:solidFill>
                  <a:srgbClr val="FFFFFF"/>
                </a:solidFill>
              </a:rPr>
              <a:t>In Minas Gerais.</a:t>
            </a:r>
            <a:endParaRPr lang="en-US" sz="3700" kern="1200" dirty="0">
              <a:solidFill>
                <a:srgbClr val="FFFFFF"/>
              </a:solidFill>
              <a:latin typeface="+mj-lt"/>
              <a:ea typeface="+mj-ea"/>
              <a:cs typeface="+mj-cs"/>
            </a:endParaRPr>
          </a:p>
        </p:txBody>
      </p:sp>
      <p:pic>
        <p:nvPicPr>
          <p:cNvPr id="7" name="Content Placeholder 6" descr="A graph with numbers and a pie chart&#10;&#10;Description automatically generated">
            <a:extLst>
              <a:ext uri="{FF2B5EF4-FFF2-40B4-BE49-F238E27FC236}">
                <a16:creationId xmlns:a16="http://schemas.microsoft.com/office/drawing/2014/main" id="{5F0DA180-D9DD-1078-EA58-531756F95275}"/>
              </a:ext>
            </a:extLst>
          </p:cNvPr>
          <p:cNvPicPr>
            <a:picLocks noGrp="1" noChangeAspect="1"/>
          </p:cNvPicPr>
          <p:nvPr>
            <p:ph idx="1"/>
          </p:nvPr>
        </p:nvPicPr>
        <p:blipFill>
          <a:blip r:embed="rId2"/>
          <a:stretch>
            <a:fillRect/>
          </a:stretch>
        </p:blipFill>
        <p:spPr>
          <a:xfrm>
            <a:off x="-3" y="1574310"/>
            <a:ext cx="12192003" cy="5283690"/>
          </a:xfrm>
        </p:spPr>
      </p:pic>
    </p:spTree>
    <p:extLst>
      <p:ext uri="{BB962C8B-B14F-4D97-AF65-F5344CB8AC3E}">
        <p14:creationId xmlns:p14="http://schemas.microsoft.com/office/powerpoint/2010/main" val="384584202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4D4E06-DCAF-66A5-AC34-C4EB180E53E7}"/>
              </a:ext>
            </a:extLst>
          </p:cNvPr>
          <p:cNvSpPr>
            <a:spLocks noGrp="1"/>
          </p:cNvSpPr>
          <p:nvPr>
            <p:ph type="title"/>
          </p:nvPr>
        </p:nvSpPr>
        <p:spPr>
          <a:xfrm>
            <a:off x="699713" y="248038"/>
            <a:ext cx="10430250" cy="1159200"/>
          </a:xfrm>
        </p:spPr>
        <p:txBody>
          <a:bodyPr vert="horz" lIns="91440" tIns="45720" rIns="91440" bIns="45720" rtlCol="0" anchor="ctr">
            <a:normAutofit/>
          </a:bodyPr>
          <a:lstStyle/>
          <a:p>
            <a:r>
              <a:rPr lang="en-US" sz="3700" dirty="0">
                <a:solidFill>
                  <a:srgbClr val="FFFFFF"/>
                </a:solidFill>
              </a:rPr>
              <a:t>But people might leave if its too hot but not cold.</a:t>
            </a:r>
            <a:endParaRPr lang="en-US" sz="3700" kern="1200" dirty="0">
              <a:solidFill>
                <a:srgbClr val="FFFFFF"/>
              </a:solidFill>
              <a:latin typeface="+mj-lt"/>
              <a:ea typeface="+mj-ea"/>
              <a:cs typeface="+mj-cs"/>
            </a:endParaRPr>
          </a:p>
        </p:txBody>
      </p:sp>
      <p:pic>
        <p:nvPicPr>
          <p:cNvPr id="7" name="Content Placeholder 6" descr="A group of blue rectangular bars with white text&#10;&#10;Description automatically generated">
            <a:extLst>
              <a:ext uri="{FF2B5EF4-FFF2-40B4-BE49-F238E27FC236}">
                <a16:creationId xmlns:a16="http://schemas.microsoft.com/office/drawing/2014/main" id="{26FFCAF8-7DA8-D7EA-3FCD-BC3E99AB997A}"/>
              </a:ext>
            </a:extLst>
          </p:cNvPr>
          <p:cNvPicPr>
            <a:picLocks noGrp="1" noChangeAspect="1"/>
          </p:cNvPicPr>
          <p:nvPr>
            <p:ph idx="1"/>
          </p:nvPr>
        </p:nvPicPr>
        <p:blipFill>
          <a:blip r:embed="rId2"/>
          <a:stretch>
            <a:fillRect/>
          </a:stretch>
        </p:blipFill>
        <p:spPr>
          <a:xfrm>
            <a:off x="0" y="1602886"/>
            <a:ext cx="12334875" cy="5283689"/>
          </a:xfrm>
        </p:spPr>
      </p:pic>
    </p:spTree>
    <p:extLst>
      <p:ext uri="{BB962C8B-B14F-4D97-AF65-F5344CB8AC3E}">
        <p14:creationId xmlns:p14="http://schemas.microsoft.com/office/powerpoint/2010/main" val="413803263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4D4E06-DCAF-66A5-AC34-C4EB180E53E7}"/>
              </a:ext>
            </a:extLst>
          </p:cNvPr>
          <p:cNvSpPr>
            <a:spLocks noGrp="1"/>
          </p:cNvSpPr>
          <p:nvPr>
            <p:ph type="title"/>
          </p:nvPr>
        </p:nvSpPr>
        <p:spPr>
          <a:xfrm>
            <a:off x="699713" y="248038"/>
            <a:ext cx="10430250" cy="1159200"/>
          </a:xfrm>
        </p:spPr>
        <p:txBody>
          <a:bodyPr vert="horz" lIns="91440" tIns="45720" rIns="91440" bIns="45720" rtlCol="0" anchor="ctr">
            <a:normAutofit/>
          </a:bodyPr>
          <a:lstStyle/>
          <a:p>
            <a:r>
              <a:rPr lang="en-US" sz="3700" dirty="0">
                <a:solidFill>
                  <a:srgbClr val="FFFFFF"/>
                </a:solidFill>
              </a:rPr>
              <a:t>Overall.</a:t>
            </a:r>
            <a:endParaRPr lang="en-US" sz="3700" kern="1200" dirty="0">
              <a:solidFill>
                <a:srgbClr val="FFFFFF"/>
              </a:solidFill>
              <a:latin typeface="+mj-lt"/>
              <a:ea typeface="+mj-ea"/>
              <a:cs typeface="+mj-cs"/>
            </a:endParaRPr>
          </a:p>
        </p:txBody>
      </p:sp>
      <p:pic>
        <p:nvPicPr>
          <p:cNvPr id="6" name="Content Placeholder 5" descr="A screenshot of a graph&#10;&#10;Description automatically generated">
            <a:extLst>
              <a:ext uri="{FF2B5EF4-FFF2-40B4-BE49-F238E27FC236}">
                <a16:creationId xmlns:a16="http://schemas.microsoft.com/office/drawing/2014/main" id="{28133C1B-6970-64D5-829B-7315F34185BB}"/>
              </a:ext>
            </a:extLst>
          </p:cNvPr>
          <p:cNvPicPr>
            <a:picLocks noGrp="1" noChangeAspect="1"/>
          </p:cNvPicPr>
          <p:nvPr>
            <p:ph idx="1"/>
          </p:nvPr>
        </p:nvPicPr>
        <p:blipFill>
          <a:blip r:embed="rId2"/>
          <a:stretch>
            <a:fillRect/>
          </a:stretch>
        </p:blipFill>
        <p:spPr>
          <a:xfrm>
            <a:off x="0" y="1574310"/>
            <a:ext cx="12191999" cy="5283689"/>
          </a:xfrm>
        </p:spPr>
      </p:pic>
    </p:spTree>
    <p:extLst>
      <p:ext uri="{BB962C8B-B14F-4D97-AF65-F5344CB8AC3E}">
        <p14:creationId xmlns:p14="http://schemas.microsoft.com/office/powerpoint/2010/main" val="311686416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4D4E06-DCAF-66A5-AC34-C4EB180E53E7}"/>
              </a:ext>
            </a:extLst>
          </p:cNvPr>
          <p:cNvSpPr>
            <a:spLocks noGrp="1"/>
          </p:cNvSpPr>
          <p:nvPr>
            <p:ph type="title"/>
          </p:nvPr>
        </p:nvSpPr>
        <p:spPr>
          <a:xfrm>
            <a:off x="699713" y="248038"/>
            <a:ext cx="10430250" cy="1159200"/>
          </a:xfrm>
        </p:spPr>
        <p:txBody>
          <a:bodyPr vert="horz" lIns="91440" tIns="45720" rIns="91440" bIns="45720" rtlCol="0" anchor="ctr">
            <a:normAutofit/>
          </a:bodyPr>
          <a:lstStyle/>
          <a:p>
            <a:r>
              <a:rPr lang="en-US" sz="3700" dirty="0">
                <a:solidFill>
                  <a:srgbClr val="FFFFFF"/>
                </a:solidFill>
              </a:rPr>
              <a:t>But people might leave if its too hot but not cold.</a:t>
            </a:r>
            <a:endParaRPr lang="en-US" sz="3700" kern="1200" dirty="0">
              <a:solidFill>
                <a:srgbClr val="FFFFFF"/>
              </a:solidFill>
              <a:latin typeface="+mj-lt"/>
              <a:ea typeface="+mj-ea"/>
              <a:cs typeface="+mj-cs"/>
            </a:endParaRPr>
          </a:p>
        </p:txBody>
      </p:sp>
      <p:pic>
        <p:nvPicPr>
          <p:cNvPr id="6" name="Content Placeholder 5" descr="A group of blue rectangular bars&#10;&#10;Description automatically generated">
            <a:extLst>
              <a:ext uri="{FF2B5EF4-FFF2-40B4-BE49-F238E27FC236}">
                <a16:creationId xmlns:a16="http://schemas.microsoft.com/office/drawing/2014/main" id="{9DE7CE57-1E90-827C-21EC-8EEC59F95EA5}"/>
              </a:ext>
            </a:extLst>
          </p:cNvPr>
          <p:cNvPicPr>
            <a:picLocks noGrp="1" noChangeAspect="1"/>
          </p:cNvPicPr>
          <p:nvPr>
            <p:ph idx="1"/>
          </p:nvPr>
        </p:nvPicPr>
        <p:blipFill>
          <a:blip r:embed="rId2"/>
          <a:stretch>
            <a:fillRect/>
          </a:stretch>
        </p:blipFill>
        <p:spPr>
          <a:xfrm>
            <a:off x="0" y="1574310"/>
            <a:ext cx="12191998" cy="5283689"/>
          </a:xfrm>
        </p:spPr>
      </p:pic>
    </p:spTree>
    <p:extLst>
      <p:ext uri="{BB962C8B-B14F-4D97-AF65-F5344CB8AC3E}">
        <p14:creationId xmlns:p14="http://schemas.microsoft.com/office/powerpoint/2010/main" val="256744458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479</TotalTime>
  <Words>413</Words>
  <Application>Microsoft Macintosh PowerPoint</Application>
  <PresentationFormat>Widescreen</PresentationFormat>
  <Paragraphs>34</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Exploring limits of habitability in Brazil.</vt:lpstr>
      <vt:lpstr>Is suitable temperature essential to live?</vt:lpstr>
      <vt:lpstr>But will they stay or leave based on suitable temperature?</vt:lpstr>
      <vt:lpstr>Suitable temperature is essential in Sao Paulo.</vt:lpstr>
      <vt:lpstr>But people might leave if its too hot but not cold.</vt:lpstr>
      <vt:lpstr>In Minas Gerais.</vt:lpstr>
      <vt:lpstr>But people might leave if its too hot but not cold.</vt:lpstr>
      <vt:lpstr>Overall.</vt:lpstr>
      <vt:lpstr>But people might leave if its too hot but not cold.</vt:lpstr>
      <vt:lpstr>Floods in Rio de Janerio.</vt:lpstr>
      <vt:lpstr>Drought in Sao Paulo.</vt:lpstr>
      <vt:lpstr>Will they leave Sau Paulo if too dry? </vt:lpstr>
      <vt:lpstr> They will decide residence based on flood condition.</vt:lpstr>
      <vt:lpstr>They would also decide place to live based on rainfall.</vt:lpstr>
      <vt:lpstr>But they won’t relocate if the place is too wet.</vt:lpstr>
      <vt:lpstr>There is some correlation between people who remember climatic event in event 1 and how they have been impacted by damage to infrastructure</vt:lpstr>
      <vt:lpstr>Also, some for access to basic- necessities.</vt:lpstr>
      <vt:lpstr>Willingness to live if too wet, is not significantly different for male and female.</vt:lpstr>
      <vt:lpstr>Willingness to leave is positively correlated to willingness to live in case of floods.</vt:lpstr>
      <vt:lpstr>Road ahead.</vt:lpstr>
      <vt:lpstr>Hypothesis to test. (H0)</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limits of habitability in Brazil.</dc:title>
  <dc:creator>Srishtee Sinha [bn225ss]</dc:creator>
  <cp:lastModifiedBy>Srishtee Sinha [bn225ss]</cp:lastModifiedBy>
  <cp:revision>6</cp:revision>
  <dcterms:created xsi:type="dcterms:W3CDTF">2023-08-02T07:34:57Z</dcterms:created>
  <dcterms:modified xsi:type="dcterms:W3CDTF">2023-08-02T15:34:44Z</dcterms:modified>
</cp:coreProperties>
</file>